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2" r:id="rId1"/>
  </p:sldMasterIdLst>
  <p:notesMasterIdLst>
    <p:notesMasterId r:id="rId24"/>
  </p:notesMasterIdLst>
  <p:handoutMasterIdLst>
    <p:handoutMasterId r:id="rId25"/>
  </p:handoutMasterIdLst>
  <p:sldIdLst>
    <p:sldId id="256" r:id="rId2"/>
    <p:sldId id="257" r:id="rId3"/>
    <p:sldId id="258" r:id="rId4"/>
    <p:sldId id="259" r:id="rId5"/>
    <p:sldId id="260" r:id="rId6"/>
    <p:sldId id="261" r:id="rId7"/>
    <p:sldId id="284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78" r:id="rId16"/>
    <p:sldId id="280" r:id="rId17"/>
    <p:sldId id="279" r:id="rId18"/>
    <p:sldId id="283" r:id="rId19"/>
    <p:sldId id="277" r:id="rId20"/>
    <p:sldId id="282" r:id="rId21"/>
    <p:sldId id="273" r:id="rId22"/>
    <p:sldId id="285" r:id="rId23"/>
  </p:sldIdLst>
  <p:sldSz cx="10693400" cy="7561263"/>
  <p:notesSz cx="6858000" cy="9144000"/>
  <p:embeddedFontLst>
    <p:embeddedFont>
      <p:font typeface="맑은 고딕" pitchFamily="50" charset="-127"/>
      <p:regular r:id="rId26"/>
      <p:bold r:id="rId27"/>
    </p:embeddedFont>
  </p:embeddedFontLst>
  <p:defaultTextStyle>
    <a:defPPr>
      <a:defRPr lang="ko-KR"/>
    </a:defPPr>
    <a:lvl1pPr marL="0" algn="l" defTabSz="1042990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1pPr>
    <a:lvl2pPr marL="521495" algn="l" defTabSz="1042990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2pPr>
    <a:lvl3pPr marL="1042990" algn="l" defTabSz="1042990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3pPr>
    <a:lvl4pPr marL="1564485" algn="l" defTabSz="1042990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4pPr>
    <a:lvl5pPr marL="2085981" algn="l" defTabSz="1042990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5pPr>
    <a:lvl6pPr marL="2607476" algn="l" defTabSz="1042990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6pPr>
    <a:lvl7pPr marL="3128970" algn="l" defTabSz="1042990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7pPr>
    <a:lvl8pPr marL="3650465" algn="l" defTabSz="1042990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8pPr>
    <a:lvl9pPr marL="4171960" algn="l" defTabSz="1042990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ACF4677E-8BD2-47ae-8A1F-98590045965D">
      <hp:hncThemeShow xmlns="" xmlns:c="http://schemas.openxmlformats.org/drawingml/2006/chart" xmlns:dgm="http://schemas.openxmlformats.org/drawingml/2006/diagram" xmlns:dsp="http://schemas.microsoft.com/office/drawing/2008/diagram"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94694" autoAdjust="0"/>
  </p:normalViewPr>
  <p:slideViewPr>
    <p:cSldViewPr>
      <p:cViewPr>
        <p:scale>
          <a:sx n="100" d="100"/>
          <a:sy n="100" d="100"/>
        </p:scale>
        <p:origin x="-1428" y="-78"/>
      </p:cViewPr>
      <p:guideLst>
        <p:guide orient="horz" pos="2381"/>
        <p:guide pos="336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D8AC41-181C-45D7-8BCD-CEF8E1F212AE}" type="datetime1">
              <a:rPr lang="ko-KR" altLang="en-US" smtClean="0"/>
              <a:t>2020-04-30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660494-5184-408F-9A2C-27A82C595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8183425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6A980C-8113-4605-AD24-039E6691720F}" type="datetime1">
              <a:rPr lang="ko-KR" altLang="en-US" smtClean="0"/>
              <a:t>2020-04-30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82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A958CF-F4F1-4C90-9B2C-E3F8CEBB51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8120468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A958CF-F4F1-4C90-9B2C-E3F8CEBB510B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87DC5E21-5701-4112-B705-22C32F424A03}" type="datetime1">
              <a:rPr lang="ko-KR" altLang="en-US" smtClean="0"/>
              <a:t>2020-04-30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56568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배경1.jpg">
            <a:extLst>
              <a:ext uri="{FF2B5EF4-FFF2-40B4-BE49-F238E27FC236}">
                <a16:creationId xmlns="" xmlns:a16="http://schemas.microsoft.com/office/drawing/2014/main" id="{DFBF940B-BBC3-4D12-83D8-9B55BE63774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508" y="1111"/>
            <a:ext cx="10692384" cy="7559040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="" xmlns:a16="http://schemas.microsoft.com/office/drawing/2014/main" id="{D6F3E096-E4E0-4F70-A927-46530F46853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4978428" y="708797"/>
            <a:ext cx="5083180" cy="63170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배경1.jpg">
            <a:extLst>
              <a:ext uri="{FF2B5EF4-FFF2-40B4-BE49-F238E27FC236}">
                <a16:creationId xmlns="" xmlns:a16="http://schemas.microsoft.com/office/drawing/2014/main" id="{596B3044-E16F-4FA8-8FB0-1AF1E07F3F9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508" y="1111"/>
            <a:ext cx="10692384" cy="755904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FBB46490-4D83-4026-9E1A-6E855A0019DB}"/>
              </a:ext>
            </a:extLst>
          </p:cNvPr>
          <p:cNvSpPr txBox="1"/>
          <p:nvPr userDrawn="1"/>
        </p:nvSpPr>
        <p:spPr>
          <a:xfrm>
            <a:off x="1129280" y="1095016"/>
            <a:ext cx="2946512" cy="83099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5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Contents</a:t>
            </a:r>
            <a:endParaRPr lang="ko-KR" altLang="en-US" sz="54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8" name="Picture 2">
            <a:extLst>
              <a:ext uri="{FF2B5EF4-FFF2-40B4-BE49-F238E27FC236}">
                <a16:creationId xmlns="" xmlns:a16="http://schemas.microsoft.com/office/drawing/2014/main" id="{432A0426-ED2A-4531-AC37-C0185DCBF62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845967" y="2268463"/>
            <a:ext cx="3513136" cy="4365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9102719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배경1.jpg">
            <a:extLst>
              <a:ext uri="{FF2B5EF4-FFF2-40B4-BE49-F238E27FC236}">
                <a16:creationId xmlns="" xmlns:a16="http://schemas.microsoft.com/office/drawing/2014/main" id="{73ACFB83-AE64-4B1D-BD04-867A8CD199C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508" y="1111"/>
            <a:ext cx="10692384" cy="7559040"/>
          </a:xfrm>
          <a:prstGeom prst="rect">
            <a:avLst/>
          </a:prstGeom>
        </p:spPr>
      </p:pic>
      <p:pic>
        <p:nvPicPr>
          <p:cNvPr id="7" name="Picture 2">
            <a:extLst>
              <a:ext uri="{FF2B5EF4-FFF2-40B4-BE49-F238E27FC236}">
                <a16:creationId xmlns="" xmlns:a16="http://schemas.microsoft.com/office/drawing/2014/main" id="{E76B987C-45A6-41E6-BB1D-12DB2940A54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5419858" y="1450039"/>
            <a:ext cx="4651242" cy="58656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40977013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배경1.jpg">
            <a:extLst>
              <a:ext uri="{FF2B5EF4-FFF2-40B4-BE49-F238E27FC236}">
                <a16:creationId xmlns="" xmlns:a16="http://schemas.microsoft.com/office/drawing/2014/main" id="{FB329F63-679B-4558-AD41-F6060B14011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508" y="1111"/>
            <a:ext cx="10692384" cy="755904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4670" y="1039704"/>
            <a:ext cx="9624060" cy="843982"/>
          </a:xfrm>
          <a:noFill/>
        </p:spPr>
        <p:txBody>
          <a:bodyPr wrap="square" rtlCol="0">
            <a:spAutoFit/>
          </a:bodyPr>
          <a:lstStyle>
            <a:lvl1pPr>
              <a:defRPr lang="ko-KR" altLang="en-US" sz="48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1pPr>
          </a:lstStyle>
          <a:p>
            <a:pPr marL="0" lvl="0"/>
            <a:r>
              <a:rPr lang="ko-KR" altLang="en-US" dirty="0"/>
              <a:t>마스터 제목 스타일 편집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534670" y="302802"/>
            <a:ext cx="9624060" cy="1260211"/>
          </a:xfrm>
          <a:prstGeom prst="rect">
            <a:avLst/>
          </a:prstGeom>
        </p:spPr>
        <p:txBody>
          <a:bodyPr vert="horz" lIns="104299" tIns="52150" rIns="104299" bIns="5215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534670" y="1764295"/>
            <a:ext cx="9624060" cy="4990084"/>
          </a:xfrm>
          <a:prstGeom prst="rect">
            <a:avLst/>
          </a:prstGeom>
        </p:spPr>
        <p:txBody>
          <a:bodyPr vert="horz" lIns="104299" tIns="52150" rIns="104299" bIns="5215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534671" y="7008172"/>
            <a:ext cx="2495127" cy="402567"/>
          </a:xfrm>
          <a:prstGeom prst="rect">
            <a:avLst/>
          </a:prstGeom>
        </p:spPr>
        <p:txBody>
          <a:bodyPr vert="horz" lIns="104299" tIns="52150" rIns="104299" bIns="5215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en-US" altLang="ko-KR" smtClean="0"/>
              <a:t>2020-03-01</a:t>
            </a: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653580" y="7008172"/>
            <a:ext cx="3386243" cy="402567"/>
          </a:xfrm>
          <a:prstGeom prst="rect">
            <a:avLst/>
          </a:prstGeom>
        </p:spPr>
        <p:txBody>
          <a:bodyPr vert="horz" lIns="104299" tIns="52150" rIns="104299" bIns="52150" rtlCol="0" anchor="ctr"/>
          <a:lstStyle>
            <a:lvl1pPr algn="ctr">
              <a:defRPr sz="1400">
                <a:solidFill>
                  <a:schemeClr val="tx1">
                    <a:tint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663603" y="7008172"/>
            <a:ext cx="2495127" cy="402567"/>
          </a:xfrm>
          <a:prstGeom prst="rect">
            <a:avLst/>
          </a:prstGeom>
        </p:spPr>
        <p:txBody>
          <a:bodyPr vert="horz" lIns="104299" tIns="52150" rIns="104299" bIns="52150" rtlCol="0" anchor="ctr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fld id="{EFF528AD-F7B3-431E-8474-CC7D1C05CF67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60" r:id="rId2"/>
    <p:sldLayoutId id="2147483661" r:id="rId3"/>
    <p:sldLayoutId id="2147483654" r:id="rId4"/>
  </p:sldLayoutIdLst>
  <p:hf sldNum="0" hdr="0" ftr="0"/>
  <p:txStyles>
    <p:titleStyle>
      <a:lvl1pPr algn="ctr" defTabSz="1042990" rtl="0" eaLnBrk="1" latinLnBrk="1" hangingPunct="1">
        <a:spcBef>
          <a:spcPct val="0"/>
        </a:spcBef>
        <a:buNone/>
        <a:defRPr sz="5000" kern="1200">
          <a:solidFill>
            <a:schemeClr val="tx1"/>
          </a:solidFill>
          <a:latin typeface="나눔바른고딕" panose="020B0603020101020101" pitchFamily="50" charset="-127"/>
          <a:ea typeface="나눔바른고딕" panose="020B0603020101020101" pitchFamily="50" charset="-127"/>
          <a:cs typeface="+mj-cs"/>
        </a:defRPr>
      </a:lvl1pPr>
    </p:titleStyle>
    <p:bodyStyle>
      <a:lvl1pPr marL="391121" indent="-391121" algn="l" defTabSz="1042990" rtl="0" eaLnBrk="1" latinLnBrk="1" hangingPunct="1">
        <a:spcBef>
          <a:spcPct val="20000"/>
        </a:spcBef>
        <a:buFont typeface="Arial" pitchFamily="34" charset="0"/>
        <a:buChar char="•"/>
        <a:defRPr sz="3700" kern="1200">
          <a:solidFill>
            <a:schemeClr val="tx1"/>
          </a:solidFill>
          <a:latin typeface="나눔바른고딕" panose="020B0603020101020101" pitchFamily="50" charset="-127"/>
          <a:ea typeface="나눔바른고딕" panose="020B0603020101020101" pitchFamily="50" charset="-127"/>
          <a:cs typeface="+mn-cs"/>
        </a:defRPr>
      </a:lvl1pPr>
      <a:lvl2pPr marL="847430" indent="-325934" algn="l" defTabSz="1042990" rtl="0" eaLnBrk="1" latinLnBrk="1" hangingPunct="1">
        <a:spcBef>
          <a:spcPct val="20000"/>
        </a:spcBef>
        <a:buFont typeface="Arial" pitchFamily="34" charset="0"/>
        <a:buChar char="–"/>
        <a:defRPr sz="3200" kern="1200">
          <a:solidFill>
            <a:schemeClr val="tx1"/>
          </a:solidFill>
          <a:latin typeface="나눔바른고딕" panose="020B0603020101020101" pitchFamily="50" charset="-127"/>
          <a:ea typeface="나눔바른고딕" panose="020B0603020101020101" pitchFamily="50" charset="-127"/>
          <a:cs typeface="+mn-cs"/>
        </a:defRPr>
      </a:lvl2pPr>
      <a:lvl3pPr marL="1303738" indent="-260748" algn="l" defTabSz="1042990" rtl="0" eaLnBrk="1" latinLnBrk="1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나눔바른고딕" panose="020B0603020101020101" pitchFamily="50" charset="-127"/>
          <a:ea typeface="나눔바른고딕" panose="020B0603020101020101" pitchFamily="50" charset="-127"/>
          <a:cs typeface="+mn-cs"/>
        </a:defRPr>
      </a:lvl3pPr>
      <a:lvl4pPr marL="1825233" indent="-260748" algn="l" defTabSz="1042990" rtl="0" eaLnBrk="1" latinLnBrk="1" hangingPunct="1">
        <a:spcBef>
          <a:spcPct val="20000"/>
        </a:spcBef>
        <a:buFont typeface="Arial" pitchFamily="34" charset="0"/>
        <a:buChar char="–"/>
        <a:defRPr sz="2300" kern="1200">
          <a:solidFill>
            <a:schemeClr val="tx1"/>
          </a:solidFill>
          <a:latin typeface="나눔바른고딕" panose="020B0603020101020101" pitchFamily="50" charset="-127"/>
          <a:ea typeface="나눔바른고딕" panose="020B0603020101020101" pitchFamily="50" charset="-127"/>
          <a:cs typeface="+mn-cs"/>
        </a:defRPr>
      </a:lvl4pPr>
      <a:lvl5pPr marL="2346728" indent="-260748" algn="l" defTabSz="1042990" rtl="0" eaLnBrk="1" latinLnBrk="1" hangingPunct="1">
        <a:spcBef>
          <a:spcPct val="20000"/>
        </a:spcBef>
        <a:buFont typeface="Arial" pitchFamily="34" charset="0"/>
        <a:buChar char="»"/>
        <a:defRPr sz="2300" kern="1200">
          <a:solidFill>
            <a:schemeClr val="tx1"/>
          </a:solidFill>
          <a:latin typeface="나눔바른고딕" panose="020B0603020101020101" pitchFamily="50" charset="-127"/>
          <a:ea typeface="나눔바른고딕" panose="020B0603020101020101" pitchFamily="50" charset="-127"/>
          <a:cs typeface="+mn-cs"/>
        </a:defRPr>
      </a:lvl5pPr>
      <a:lvl6pPr marL="2868222" indent="-260748" algn="l" defTabSz="1042990" rtl="0" eaLnBrk="1" latinLnBrk="1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6pPr>
      <a:lvl7pPr marL="3389718" indent="-260748" algn="l" defTabSz="1042990" rtl="0" eaLnBrk="1" latinLnBrk="1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7pPr>
      <a:lvl8pPr marL="3911213" indent="-260748" algn="l" defTabSz="1042990" rtl="0" eaLnBrk="1" latinLnBrk="1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8pPr>
      <a:lvl9pPr marL="4432708" indent="-260748" algn="l" defTabSz="1042990" rtl="0" eaLnBrk="1" latinLnBrk="1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042990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21495" algn="l" defTabSz="1042990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42990" algn="l" defTabSz="1042990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564485" algn="l" defTabSz="1042990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085981" algn="l" defTabSz="1042990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607476" algn="l" defTabSz="1042990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128970" algn="l" defTabSz="1042990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650465" algn="l" defTabSz="1042990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171960" algn="l" defTabSz="1042990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gif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programmers.co.kr/" TargetMode="External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hyperlink" Target="https://okky.kr/" TargetMode="Externa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>
            <a:off x="846106" y="2851937"/>
            <a:ext cx="4973870" cy="1531188"/>
            <a:chOff x="774668" y="1851805"/>
            <a:chExt cx="4973870" cy="1531188"/>
          </a:xfrm>
        </p:grpSpPr>
        <p:sp>
          <p:nvSpPr>
            <p:cNvPr id="7" name="TextBox 6"/>
            <p:cNvSpPr txBox="1"/>
            <p:nvPr/>
          </p:nvSpPr>
          <p:spPr>
            <a:xfrm>
              <a:off x="774668" y="1851805"/>
              <a:ext cx="3857652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0" b="1" dirty="0">
                  <a:latin typeface="+mj-lt"/>
                  <a:ea typeface="나눔바른고딕" panose="020B0603020101020101" pitchFamily="50" charset="-127"/>
                </a:rPr>
                <a:t>Do </a:t>
              </a:r>
              <a:r>
                <a:rPr lang="en-US" altLang="ko-KR" sz="8000" b="1" dirty="0" smtClean="0">
                  <a:solidFill>
                    <a:srgbClr val="C00000"/>
                  </a:solidFill>
                  <a:latin typeface="+mj-lt"/>
                  <a:ea typeface="나눔바른고딕" panose="020B0603020101020101" pitchFamily="50" charset="-127"/>
                </a:rPr>
                <a:t>IT</a:t>
              </a:r>
              <a:endParaRPr lang="ko-KR" altLang="en-US" sz="8000" b="1" dirty="0">
                <a:solidFill>
                  <a:srgbClr val="C00000"/>
                </a:solidFill>
                <a:latin typeface="+mj-lt"/>
                <a:ea typeface="나눔바른고딕" panose="020B0603020101020101" pitchFamily="50" charset="-127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90886" y="2967495"/>
              <a:ext cx="3857652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Study Broker Site</a:t>
              </a:r>
              <a:endParaRPr lang="ko-KR" altLang="en-US" sz="1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07EAE5CC-1E20-4C25-8859-4155C31FC92E}"/>
              </a:ext>
            </a:extLst>
          </p:cNvPr>
          <p:cNvSpPr txBox="1"/>
          <p:nvPr/>
        </p:nvSpPr>
        <p:spPr>
          <a:xfrm>
            <a:off x="738188" y="540271"/>
            <a:ext cx="75968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 smtClean="0">
                <a:ea typeface="나눔바른고딕" panose="020B0603020101020101"/>
              </a:rPr>
              <a:t>DoIT</a:t>
            </a:r>
            <a:r>
              <a:rPr lang="en-US" altLang="ko-KR" sz="2400" b="1" dirty="0" smtClean="0">
                <a:ea typeface="나눔바른고딕" panose="020B0603020101020101"/>
              </a:rPr>
              <a:t> USECASE DIAGRAM</a:t>
            </a:r>
            <a:endParaRPr lang="ko-KR" altLang="en-US" sz="2400" b="1" dirty="0">
              <a:ea typeface="나눔바른고딕" panose="020B0603020101020101"/>
            </a:endParaRPr>
          </a:p>
        </p:txBody>
      </p:sp>
      <p:pic>
        <p:nvPicPr>
          <p:cNvPr id="1026" name="Picture 2" descr="C:\Users\prixt\Desktop\Doit_userCase3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179" y="1188343"/>
            <a:ext cx="9577065" cy="5760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317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07EAE5CC-1E20-4C25-8859-4155C31FC92E}"/>
              </a:ext>
            </a:extLst>
          </p:cNvPr>
          <p:cNvSpPr txBox="1"/>
          <p:nvPr/>
        </p:nvSpPr>
        <p:spPr>
          <a:xfrm>
            <a:off x="738188" y="540271"/>
            <a:ext cx="75968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 smtClean="0">
                <a:ea typeface="나눔바른고딕" panose="020B0603020101020101"/>
              </a:rPr>
              <a:t>DoIT</a:t>
            </a:r>
            <a:r>
              <a:rPr lang="en-US" altLang="ko-KR" sz="2400" b="1" dirty="0" smtClean="0">
                <a:ea typeface="나눔바른고딕" panose="020B0603020101020101"/>
              </a:rPr>
              <a:t> CLASS DIAGRAM - 01</a:t>
            </a:r>
            <a:endParaRPr lang="ko-KR" altLang="en-US" sz="2400" b="1" dirty="0">
              <a:ea typeface="나눔바른고딕" panose="020B0603020101020101"/>
            </a:endParaRPr>
          </a:p>
        </p:txBody>
      </p:sp>
      <p:pic>
        <p:nvPicPr>
          <p:cNvPr id="2050" name="Picture 2" descr="C:\Users\prixt\Desktop\파이널 자료\KakaoTalk_20200427_15085601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0236" y="1016769"/>
            <a:ext cx="8424936" cy="6092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5842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07EAE5CC-1E20-4C25-8859-4155C31FC92E}"/>
              </a:ext>
            </a:extLst>
          </p:cNvPr>
          <p:cNvSpPr txBox="1"/>
          <p:nvPr/>
        </p:nvSpPr>
        <p:spPr>
          <a:xfrm>
            <a:off x="738188" y="540271"/>
            <a:ext cx="75968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 smtClean="0">
                <a:ea typeface="나눔바른고딕" panose="020B0603020101020101"/>
              </a:rPr>
              <a:t>DoIT</a:t>
            </a:r>
            <a:r>
              <a:rPr lang="en-US" altLang="ko-KR" sz="2400" b="1" dirty="0" smtClean="0">
                <a:ea typeface="나눔바른고딕" panose="020B0603020101020101"/>
              </a:rPr>
              <a:t> CLASS DIAGRAM - 02</a:t>
            </a:r>
            <a:endParaRPr lang="ko-KR" altLang="en-US" sz="2400" b="1" dirty="0">
              <a:ea typeface="나눔바른고딕" panose="020B0603020101020101"/>
            </a:endParaRPr>
          </a:p>
        </p:txBody>
      </p:sp>
      <p:pic>
        <p:nvPicPr>
          <p:cNvPr id="3074" name="Picture 2" descr="C:\Users\prixt\Desktop\파이널 자료\KakaoTalk_20200427_15085674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204" y="1056015"/>
            <a:ext cx="8704744" cy="6059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1546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스크린샷이(가) 표시된 사진  자동 생성된 설명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930876" y="324246"/>
            <a:ext cx="3198718" cy="6826597"/>
          </a:xfrm>
          <a:prstGeom prst="rect">
            <a:avLst/>
          </a:prstGeom>
        </p:spPr>
      </p:pic>
      <p:pic>
        <p:nvPicPr>
          <p:cNvPr id="7" name="그림 6" descr="스크린샷이(가) 표시된 사진  자동 생성된 설명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21061" y="840215"/>
            <a:ext cx="6938911" cy="639680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202684" y="4860751"/>
            <a:ext cx="1728192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/>
              <a:t>스터디 부분 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20910" y="0"/>
            <a:ext cx="9451579" cy="756126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738188" y="648283"/>
            <a:ext cx="19442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/>
              <a:t>◆</a:t>
            </a:r>
            <a:r>
              <a:rPr lang="en-US" altLang="ko-KR" sz="2400" b="1" dirty="0" smtClean="0"/>
              <a:t>DB </a:t>
            </a:r>
            <a:r>
              <a:rPr lang="ko-KR" altLang="en-US" sz="2400" b="1" dirty="0" smtClean="0"/>
              <a:t>구조</a:t>
            </a:r>
            <a:endParaRPr lang="ko-KR" altLang="en-US" sz="2400" b="1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6760" y="570113"/>
            <a:ext cx="4158222" cy="6542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430" y="570113"/>
            <a:ext cx="4095750" cy="6924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F09083EC-E7EE-49CA-9FAD-D586072D6AC8}"/>
              </a:ext>
            </a:extLst>
          </p:cNvPr>
          <p:cNvSpPr txBox="1"/>
          <p:nvPr/>
        </p:nvSpPr>
        <p:spPr>
          <a:xfrm>
            <a:off x="3478622" y="362364"/>
            <a:ext cx="3600400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3399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/>
              <a:t>화면구현</a:t>
            </a:r>
            <a:r>
              <a:rPr lang="ko-KR" altLang="en-US" sz="2400" b="1" dirty="0" smtClean="0"/>
              <a:t> </a:t>
            </a:r>
            <a:r>
              <a:rPr lang="en-US" altLang="ko-KR" sz="2400" dirty="0" smtClean="0"/>
              <a:t>– </a:t>
            </a:r>
            <a:r>
              <a:rPr lang="ko-KR" altLang="en-US" sz="2400" dirty="0" smtClean="0"/>
              <a:t>회원가입</a:t>
            </a:r>
            <a:endParaRPr lang="en-US" altLang="ko-KR" sz="2400" dirty="0" smtClean="0"/>
          </a:p>
        </p:txBody>
      </p:sp>
      <p:sp>
        <p:nvSpPr>
          <p:cNvPr id="2" name="오른쪽 화살표 1"/>
          <p:cNvSpPr/>
          <p:nvPr/>
        </p:nvSpPr>
        <p:spPr>
          <a:xfrm>
            <a:off x="4789618" y="3356512"/>
            <a:ext cx="978408" cy="352111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418650" y="3841144"/>
            <a:ext cx="172034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약관 체크 후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965871" y="1906776"/>
            <a:ext cx="23599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solidFill>
                  <a:srgbClr val="0070C0"/>
                </a:solidFill>
              </a:rPr>
              <a:t>Ajax</a:t>
            </a:r>
            <a:r>
              <a:rPr lang="ko-KR" altLang="en-US" sz="1600" dirty="0" smtClean="0">
                <a:solidFill>
                  <a:srgbClr val="0070C0"/>
                </a:solidFill>
              </a:rPr>
              <a:t>로 아이디 중복체크</a:t>
            </a:r>
            <a:endParaRPr lang="ko-KR" altLang="en-US" sz="1600" dirty="0">
              <a:solidFill>
                <a:srgbClr val="0070C0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7983668" y="2592499"/>
            <a:ext cx="153920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 smtClean="0">
                <a:solidFill>
                  <a:srgbClr val="0070C0"/>
                </a:solidFill>
              </a:rPr>
              <a:t>Ajax</a:t>
            </a:r>
            <a:r>
              <a:rPr lang="ko-KR" altLang="en-US" sz="1600" dirty="0" smtClean="0">
                <a:solidFill>
                  <a:srgbClr val="0070C0"/>
                </a:solidFill>
              </a:rPr>
              <a:t> 비밀번호 </a:t>
            </a:r>
            <a:endParaRPr lang="ko-KR" altLang="en-US" sz="16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8997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F09083EC-E7EE-49CA-9FAD-D586072D6AC8}"/>
              </a:ext>
            </a:extLst>
          </p:cNvPr>
          <p:cNvSpPr txBox="1"/>
          <p:nvPr/>
        </p:nvSpPr>
        <p:spPr>
          <a:xfrm>
            <a:off x="3478622" y="362364"/>
            <a:ext cx="3600400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3399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/>
              <a:t>화면구현</a:t>
            </a:r>
            <a:r>
              <a:rPr lang="ko-KR" altLang="en-US" sz="2400" b="1" dirty="0" smtClean="0"/>
              <a:t> </a:t>
            </a:r>
            <a:r>
              <a:rPr lang="en-US" altLang="ko-KR" sz="2400" dirty="0" smtClean="0"/>
              <a:t>– </a:t>
            </a:r>
            <a:r>
              <a:rPr lang="ko-KR" altLang="en-US" sz="2400" dirty="0" err="1" smtClean="0"/>
              <a:t>스터디</a:t>
            </a:r>
            <a:endParaRPr lang="en-US" altLang="ko-KR" sz="2400" dirty="0" smtClean="0"/>
          </a:p>
        </p:txBody>
      </p:sp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160" y="1332359"/>
            <a:ext cx="3928329" cy="5296862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5278822" y="1476375"/>
            <a:ext cx="496642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스터디</a:t>
            </a:r>
            <a:r>
              <a:rPr lang="ko-KR" altLang="en-US" dirty="0" smtClean="0"/>
              <a:t> 개설 후 보증금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마일리지</a:t>
            </a:r>
            <a:r>
              <a:rPr lang="en-US" altLang="ko-KR" dirty="0" smtClean="0"/>
              <a:t>)</a:t>
            </a:r>
          </a:p>
          <a:p>
            <a:r>
              <a:rPr lang="ko-KR" altLang="en-US" dirty="0" err="1" smtClean="0"/>
              <a:t>스터디</a:t>
            </a:r>
            <a:r>
              <a:rPr lang="ko-KR" altLang="en-US" dirty="0" smtClean="0"/>
              <a:t> 가입</a:t>
            </a:r>
            <a:r>
              <a:rPr lang="en-US" altLang="ko-KR" dirty="0" smtClean="0"/>
              <a:t>, </a:t>
            </a:r>
            <a:r>
              <a:rPr lang="ko-KR" altLang="en-US" dirty="0" smtClean="0"/>
              <a:t>탈퇴</a:t>
            </a:r>
            <a:r>
              <a:rPr lang="en-US" altLang="ko-KR" dirty="0" smtClean="0"/>
              <a:t>, </a:t>
            </a:r>
            <a:r>
              <a:rPr lang="ko-KR" altLang="en-US" dirty="0" smtClean="0"/>
              <a:t>좋아요 기능 등 추가</a:t>
            </a:r>
            <a:endParaRPr lang="en-US" altLang="ko-KR" dirty="0" smtClean="0"/>
          </a:p>
        </p:txBody>
      </p:sp>
      <p:pic>
        <p:nvPicPr>
          <p:cNvPr id="3081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4447" y="2395099"/>
            <a:ext cx="5250504" cy="4234122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42395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9778" y="4113001"/>
            <a:ext cx="3849244" cy="3096344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F09083EC-E7EE-49CA-9FAD-D586072D6AC8}"/>
              </a:ext>
            </a:extLst>
          </p:cNvPr>
          <p:cNvSpPr txBox="1"/>
          <p:nvPr/>
        </p:nvSpPr>
        <p:spPr>
          <a:xfrm>
            <a:off x="3478622" y="362364"/>
            <a:ext cx="3600400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3399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/>
              <a:t>화면구현</a:t>
            </a:r>
            <a:r>
              <a:rPr lang="ko-KR" altLang="en-US" sz="2400" b="1" dirty="0" smtClean="0"/>
              <a:t> </a:t>
            </a:r>
            <a:r>
              <a:rPr lang="en-US" altLang="ko-KR" sz="2400" dirty="0" smtClean="0"/>
              <a:t>– </a:t>
            </a:r>
            <a:r>
              <a:rPr lang="ko-KR" altLang="en-US" sz="2400" dirty="0" err="1" smtClean="0"/>
              <a:t>스터디</a:t>
            </a:r>
            <a:endParaRPr lang="en-US" altLang="ko-KR" sz="2400" dirty="0" smtClean="0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192" y="1008323"/>
            <a:ext cx="3863184" cy="2958634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4732" y="1008323"/>
            <a:ext cx="4059923" cy="2958634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64262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F09083EC-E7EE-49CA-9FAD-D586072D6AC8}"/>
              </a:ext>
            </a:extLst>
          </p:cNvPr>
          <p:cNvSpPr txBox="1"/>
          <p:nvPr/>
        </p:nvSpPr>
        <p:spPr>
          <a:xfrm>
            <a:off x="3478622" y="362364"/>
            <a:ext cx="3600400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3399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/>
              <a:t>화면구현</a:t>
            </a:r>
            <a:r>
              <a:rPr lang="ko-KR" altLang="en-US" sz="2400" b="1" dirty="0" smtClean="0"/>
              <a:t> </a:t>
            </a:r>
            <a:r>
              <a:rPr lang="en-US" altLang="ko-KR" sz="2400" dirty="0" smtClean="0"/>
              <a:t>– </a:t>
            </a:r>
            <a:r>
              <a:rPr lang="ko-KR" altLang="en-US" sz="2400" dirty="0" err="1" smtClean="0"/>
              <a:t>마이페이지</a:t>
            </a:r>
            <a:endParaRPr lang="en-US" altLang="ko-KR" sz="2400" dirty="0" smtClean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152" y="1234616"/>
            <a:ext cx="4747533" cy="2117253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4732" y="1234616"/>
            <a:ext cx="4539064" cy="5745460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192" y="4032659"/>
            <a:ext cx="3856509" cy="3064943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33935" y="3371630"/>
            <a:ext cx="4507965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마이페이지에서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마일리지</a:t>
            </a:r>
            <a:r>
              <a:rPr lang="ko-KR" altLang="en-US" dirty="0" smtClean="0"/>
              <a:t> 결제 가능</a:t>
            </a:r>
            <a:endParaRPr lang="ko-KR" altLang="en-US" dirty="0"/>
          </a:p>
        </p:txBody>
      </p:sp>
      <p:cxnSp>
        <p:nvCxnSpPr>
          <p:cNvPr id="6" name="구부러진 연결선 5"/>
          <p:cNvCxnSpPr>
            <a:stCxn id="5122" idx="3"/>
          </p:cNvCxnSpPr>
          <p:nvPr/>
        </p:nvCxnSpPr>
        <p:spPr>
          <a:xfrm>
            <a:off x="5161685" y="2293243"/>
            <a:ext cx="473047" cy="299256"/>
          </a:xfrm>
          <a:prstGeom prst="curvedConnector3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4279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F09083EC-E7EE-49CA-9FAD-D586072D6AC8}"/>
              </a:ext>
            </a:extLst>
          </p:cNvPr>
          <p:cNvSpPr txBox="1"/>
          <p:nvPr/>
        </p:nvSpPr>
        <p:spPr>
          <a:xfrm>
            <a:off x="3478622" y="362364"/>
            <a:ext cx="3600400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3399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/>
              <a:t>화면구현</a:t>
            </a:r>
            <a:r>
              <a:rPr lang="ko-KR" altLang="en-US" sz="2400" b="1" dirty="0" smtClean="0"/>
              <a:t> </a:t>
            </a:r>
            <a:r>
              <a:rPr lang="en-US" altLang="ko-KR" sz="2400" dirty="0" smtClean="0"/>
              <a:t>– </a:t>
            </a:r>
            <a:r>
              <a:rPr lang="ko-KR" altLang="en-US" sz="2400" dirty="0" err="1" smtClean="0"/>
              <a:t>마이페이지</a:t>
            </a:r>
            <a:endParaRPr lang="en-US" altLang="ko-KR" sz="2400" dirty="0" smtClean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152" y="3816635"/>
            <a:ext cx="5284324" cy="2079375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8607" y="4325054"/>
            <a:ext cx="5644365" cy="2097173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8608" y="1647602"/>
            <a:ext cx="5644365" cy="2679598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14152" y="2124447"/>
            <a:ext cx="406393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err="1" smtClean="0"/>
              <a:t>마이리스트에서</a:t>
            </a:r>
            <a:endParaRPr lang="en-US" altLang="ko-KR" dirty="0" smtClean="0"/>
          </a:p>
          <a:p>
            <a:r>
              <a:rPr lang="ko-KR" altLang="en-US" dirty="0" smtClean="0"/>
              <a:t>자신이 작성한 </a:t>
            </a:r>
            <a:r>
              <a:rPr lang="ko-KR" altLang="en-US" dirty="0" err="1" smtClean="0"/>
              <a:t>게시글</a:t>
            </a:r>
            <a:r>
              <a:rPr lang="ko-KR" altLang="en-US" dirty="0" smtClean="0"/>
              <a:t> 확인 가능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29471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859" y="887271"/>
            <a:ext cx="3769629" cy="3231902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711" y="4238971"/>
            <a:ext cx="4994975" cy="2832063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F09083EC-E7EE-49CA-9FAD-D586072D6AC8}"/>
              </a:ext>
            </a:extLst>
          </p:cNvPr>
          <p:cNvSpPr txBox="1"/>
          <p:nvPr/>
        </p:nvSpPr>
        <p:spPr>
          <a:xfrm>
            <a:off x="3478622" y="362364"/>
            <a:ext cx="3600400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3399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/>
              <a:t>화면구현</a:t>
            </a:r>
            <a:r>
              <a:rPr lang="ko-KR" altLang="en-US" sz="2400" b="1" dirty="0" smtClean="0"/>
              <a:t> </a:t>
            </a:r>
            <a:r>
              <a:rPr lang="en-US" altLang="ko-KR" sz="2400" dirty="0" smtClean="0"/>
              <a:t>– </a:t>
            </a:r>
            <a:r>
              <a:rPr lang="ko-KR" altLang="en-US" sz="2400" dirty="0" smtClean="0"/>
              <a:t>쪽지 기능</a:t>
            </a:r>
            <a:endParaRPr lang="en-US" altLang="ko-KR" sz="2400" dirty="0" smtClean="0"/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2686" y="1526418"/>
            <a:ext cx="4703062" cy="2712554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8" name="구부러진 연결선 7"/>
          <p:cNvCxnSpPr>
            <a:stCxn id="2052" idx="3"/>
            <a:endCxn id="2053" idx="1"/>
          </p:cNvCxnSpPr>
          <p:nvPr/>
        </p:nvCxnSpPr>
        <p:spPr>
          <a:xfrm>
            <a:off x="4465488" y="2503222"/>
            <a:ext cx="1027198" cy="379473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210796" y="5089028"/>
            <a:ext cx="341894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MESSAGE : </a:t>
            </a:r>
            <a:r>
              <a:rPr lang="ko-KR" altLang="en-US" dirty="0" smtClean="0"/>
              <a:t>쪽지 보내기 탭</a:t>
            </a:r>
            <a:endParaRPr lang="en-US" altLang="ko-KR" dirty="0" smtClean="0"/>
          </a:p>
          <a:p>
            <a:r>
              <a:rPr lang="en-US" altLang="ko-KR" dirty="0" smtClean="0"/>
              <a:t>NEW :  </a:t>
            </a:r>
            <a:r>
              <a:rPr lang="ko-KR" altLang="en-US" dirty="0" smtClean="0"/>
              <a:t>새로 받은 쪽지</a:t>
            </a:r>
            <a:endParaRPr lang="en-US" altLang="ko-KR" dirty="0" smtClean="0"/>
          </a:p>
          <a:p>
            <a:r>
              <a:rPr lang="en-US" altLang="ko-KR" dirty="0" smtClean="0"/>
              <a:t>RECEIVE : </a:t>
            </a:r>
            <a:r>
              <a:rPr lang="ko-KR" altLang="en-US" dirty="0" smtClean="0"/>
              <a:t>받은 쪽지 확인</a:t>
            </a:r>
            <a:endParaRPr lang="en-US" altLang="ko-KR" dirty="0" smtClean="0"/>
          </a:p>
          <a:p>
            <a:r>
              <a:rPr lang="en-US" altLang="ko-KR" dirty="0" smtClean="0"/>
              <a:t>SEND : </a:t>
            </a:r>
            <a:r>
              <a:rPr lang="ko-KR" altLang="en-US" dirty="0" smtClean="0"/>
              <a:t>보낸 쪽지 확인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97540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5138506" y="2683427"/>
            <a:ext cx="4707466" cy="604985"/>
            <a:chOff x="5274692" y="3478139"/>
            <a:chExt cx="4707466" cy="604985"/>
          </a:xfrm>
        </p:grpSpPr>
        <p:sp>
          <p:nvSpPr>
            <p:cNvPr id="36" name="사각형: 둥근 모서리 35"/>
            <p:cNvSpPr/>
            <p:nvPr/>
          </p:nvSpPr>
          <p:spPr>
            <a:xfrm>
              <a:off x="5367678" y="3478139"/>
              <a:ext cx="4614480" cy="604985"/>
            </a:xfrm>
            <a:prstGeom prst="roundRect">
              <a:avLst>
                <a:gd name="adj" fmla="val 50000"/>
              </a:avLst>
            </a:prstGeom>
            <a:solidFill>
              <a:srgbClr val="DCDFE2"/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latin typeface="+mj-lt"/>
                <a:ea typeface="나눔바른고딕"/>
              </a:endParaRPr>
            </a:p>
          </p:txBody>
        </p:sp>
        <p:sp>
          <p:nvSpPr>
            <p:cNvPr id="37" name="타원 36"/>
            <p:cNvSpPr/>
            <p:nvPr/>
          </p:nvSpPr>
          <p:spPr>
            <a:xfrm>
              <a:off x="5274692" y="3478139"/>
              <a:ext cx="604985" cy="604985"/>
            </a:xfrm>
            <a:prstGeom prst="ellipse">
              <a:avLst/>
            </a:prstGeom>
            <a:solidFill>
              <a:srgbClr val="C00000"/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anchorCtr="0"/>
            <a:lstStyle/>
            <a:p>
              <a:pPr algn="ctr">
                <a:defRPr lang="ko-KR" altLang="en-US"/>
              </a:pPr>
              <a:endParaRPr lang="ko-KR" altLang="en-US" sz="2000" b="1">
                <a:latin typeface="+mj-lt"/>
                <a:ea typeface="나눔바른고딕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5961335" y="3534410"/>
              <a:ext cx="184731" cy="49244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 lang="ko-KR" altLang="en-US"/>
              </a:pPr>
              <a:endParaRPr lang="ko-KR" altLang="en-US" sz="26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나눔바른고딕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5395083" y="3566914"/>
              <a:ext cx="364202" cy="454074"/>
            </a:xfrm>
            <a:prstGeom prst="rect">
              <a:avLst/>
            </a:prstGeom>
            <a:noFill/>
          </p:spPr>
          <p:txBody>
            <a:bodyPr wrap="none" anchor="ctr" anchorCtr="0">
              <a:spAutoFit/>
            </a:bodyPr>
            <a:lstStyle/>
            <a:p>
              <a:pPr algn="ctr">
                <a:defRPr lang="ko-KR" altLang="en-US"/>
              </a:pPr>
              <a:r>
                <a:rPr lang="en-US" altLang="ko-KR" sz="24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나눔바른고딕"/>
                </a:rPr>
                <a:t>3</a:t>
              </a:r>
              <a:endParaRPr lang="ko-KR" altLang="en-US" sz="2400" b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나눔바른고딕"/>
              </a:endParaRP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5085114" y="1254649"/>
            <a:ext cx="4707466" cy="604985"/>
            <a:chOff x="5274692" y="1327773"/>
            <a:chExt cx="4707466" cy="604985"/>
          </a:xfrm>
        </p:grpSpPr>
        <p:sp>
          <p:nvSpPr>
            <p:cNvPr id="23" name="사각형: 둥근 모서리 22"/>
            <p:cNvSpPr/>
            <p:nvPr/>
          </p:nvSpPr>
          <p:spPr>
            <a:xfrm>
              <a:off x="5367678" y="1327773"/>
              <a:ext cx="4614480" cy="604985"/>
            </a:xfrm>
            <a:prstGeom prst="roundRect">
              <a:avLst>
                <a:gd name="adj" fmla="val 50000"/>
              </a:avLst>
            </a:prstGeom>
            <a:solidFill>
              <a:srgbClr val="DCDFE2"/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latin typeface="+mj-lt"/>
                <a:ea typeface="나눔바른고딕"/>
              </a:endParaRPr>
            </a:p>
          </p:txBody>
        </p:sp>
        <p:sp>
          <p:nvSpPr>
            <p:cNvPr id="5" name="타원 4"/>
            <p:cNvSpPr/>
            <p:nvPr/>
          </p:nvSpPr>
          <p:spPr>
            <a:xfrm>
              <a:off x="5274692" y="1327773"/>
              <a:ext cx="604985" cy="604985"/>
            </a:xfrm>
            <a:prstGeom prst="ellipse">
              <a:avLst/>
            </a:prstGeom>
            <a:solidFill>
              <a:srgbClr val="C00000"/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anchorCtr="0"/>
            <a:lstStyle/>
            <a:p>
              <a:pPr algn="ctr">
                <a:defRPr lang="ko-KR" altLang="en-US"/>
              </a:pPr>
              <a:endParaRPr lang="ko-KR" altLang="en-US" sz="2000" b="1">
                <a:latin typeface="+mj-lt"/>
                <a:ea typeface="나눔바른고딕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038791" y="1439733"/>
              <a:ext cx="2170348" cy="39361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 lang="ko-KR" altLang="en-US"/>
              </a:pPr>
              <a:r>
                <a:rPr lang="ko-KR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나눔바른고딕"/>
                </a:rPr>
                <a:t>기획 의도 및 소개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395083" y="1415775"/>
              <a:ext cx="364202" cy="454847"/>
            </a:xfrm>
            <a:prstGeom prst="rect">
              <a:avLst/>
            </a:prstGeom>
            <a:noFill/>
          </p:spPr>
          <p:txBody>
            <a:bodyPr wrap="square" anchor="ctr" anchorCtr="0">
              <a:spAutoFit/>
            </a:bodyPr>
            <a:lstStyle/>
            <a:p>
              <a:pPr algn="ctr">
                <a:defRPr lang="ko-KR" altLang="en-US"/>
              </a:pPr>
              <a:r>
                <a:rPr lang="en-US" altLang="ko-KR" sz="24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나눔바른고딕"/>
                </a:rPr>
                <a:t>1</a:t>
              </a:r>
              <a:endParaRPr lang="ko-KR" altLang="en-US" sz="2400" b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나눔바른고딕"/>
              </a:endParaRP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5111560" y="1963540"/>
            <a:ext cx="4707466" cy="1220305"/>
            <a:chOff x="5274692" y="2402956"/>
            <a:chExt cx="4707466" cy="1220305"/>
          </a:xfrm>
        </p:grpSpPr>
        <p:sp>
          <p:nvSpPr>
            <p:cNvPr id="30" name="사각형: 둥근 모서리 29"/>
            <p:cNvSpPr/>
            <p:nvPr/>
          </p:nvSpPr>
          <p:spPr>
            <a:xfrm>
              <a:off x="5367678" y="2402956"/>
              <a:ext cx="4614480" cy="604985"/>
            </a:xfrm>
            <a:prstGeom prst="roundRect">
              <a:avLst>
                <a:gd name="adj" fmla="val 50000"/>
              </a:avLst>
            </a:prstGeom>
            <a:solidFill>
              <a:srgbClr val="DCDFE2"/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latin typeface="+mj-lt"/>
                <a:ea typeface="나눔바른고딕"/>
              </a:endParaRPr>
            </a:p>
          </p:txBody>
        </p:sp>
        <p:sp>
          <p:nvSpPr>
            <p:cNvPr id="31" name="타원 30"/>
            <p:cNvSpPr/>
            <p:nvPr/>
          </p:nvSpPr>
          <p:spPr>
            <a:xfrm>
              <a:off x="5274692" y="2402956"/>
              <a:ext cx="604985" cy="604985"/>
            </a:xfrm>
            <a:prstGeom prst="ellipse">
              <a:avLst/>
            </a:prstGeom>
            <a:solidFill>
              <a:srgbClr val="C00000"/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anchorCtr="0"/>
            <a:lstStyle/>
            <a:p>
              <a:pPr algn="ctr">
                <a:defRPr lang="ko-KR" altLang="en-US"/>
              </a:pPr>
              <a:endParaRPr lang="ko-KR" altLang="en-US" sz="2000" b="1">
                <a:latin typeface="+mj-lt"/>
                <a:ea typeface="나눔바른고딕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6019381" y="2510200"/>
              <a:ext cx="1518364" cy="38956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 lang="ko-KR" altLang="en-US"/>
              </a:pPr>
              <a:r>
                <a:rPr lang="ko-KR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나눔바른고딕"/>
                </a:rPr>
                <a:t>벤치마킹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5395083" y="2492100"/>
              <a:ext cx="364202" cy="453705"/>
            </a:xfrm>
            <a:prstGeom prst="rect">
              <a:avLst/>
            </a:prstGeom>
            <a:noFill/>
          </p:spPr>
          <p:txBody>
            <a:bodyPr wrap="none" anchor="ctr" anchorCtr="0">
              <a:spAutoFit/>
            </a:bodyPr>
            <a:lstStyle/>
            <a:p>
              <a:pPr algn="ctr">
                <a:defRPr lang="ko-KR" altLang="en-US"/>
              </a:pPr>
              <a:r>
                <a:rPr lang="en-US" altLang="ko-KR" sz="24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나눔바른고딕"/>
                </a:rPr>
                <a:t>2</a:t>
              </a:r>
              <a:endParaRPr lang="ko-KR" altLang="en-US" sz="2400" b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나눔바른고딕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6046327" y="3227408"/>
              <a:ext cx="2254358" cy="3958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 lang="ko-KR" altLang="en-US"/>
              </a:pPr>
              <a:r>
                <a:rPr lang="ko-KR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나눔바른고딕"/>
                </a:rPr>
                <a:t>스토리보드</a:t>
              </a: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5138506" y="3429000"/>
            <a:ext cx="4707466" cy="604985"/>
            <a:chOff x="5274692" y="4553322"/>
            <a:chExt cx="4707466" cy="604985"/>
          </a:xfrm>
        </p:grpSpPr>
        <p:sp>
          <p:nvSpPr>
            <p:cNvPr id="42" name="사각형: 둥근 모서리 41"/>
            <p:cNvSpPr/>
            <p:nvPr/>
          </p:nvSpPr>
          <p:spPr>
            <a:xfrm>
              <a:off x="5367678" y="4553322"/>
              <a:ext cx="4614480" cy="604985"/>
            </a:xfrm>
            <a:prstGeom prst="roundRect">
              <a:avLst>
                <a:gd name="adj" fmla="val 50000"/>
              </a:avLst>
            </a:prstGeom>
            <a:solidFill>
              <a:srgbClr val="DCDFE2"/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latin typeface="+mj-lt"/>
                <a:ea typeface="나눔바른고딕"/>
              </a:endParaRPr>
            </a:p>
          </p:txBody>
        </p:sp>
        <p:sp>
          <p:nvSpPr>
            <p:cNvPr id="43" name="타원 42"/>
            <p:cNvSpPr/>
            <p:nvPr/>
          </p:nvSpPr>
          <p:spPr>
            <a:xfrm>
              <a:off x="5274692" y="4553322"/>
              <a:ext cx="604985" cy="604985"/>
            </a:xfrm>
            <a:prstGeom prst="ellipse">
              <a:avLst/>
            </a:prstGeom>
            <a:solidFill>
              <a:srgbClr val="C00000"/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anchorCtr="0"/>
            <a:lstStyle/>
            <a:p>
              <a:pPr algn="ctr">
                <a:defRPr lang="ko-KR" altLang="en-US"/>
              </a:pPr>
              <a:endParaRPr lang="ko-KR" altLang="en-US" sz="2000" b="1">
                <a:latin typeface="+mj-lt"/>
                <a:ea typeface="나눔바른고딕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5992435" y="4655759"/>
              <a:ext cx="3908442" cy="40011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 lang="ko-KR" altLang="en-US"/>
              </a:pPr>
              <a:r>
                <a:rPr lang="ko-KR" altLang="en-US" sz="2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나눔바른고딕"/>
                </a:rPr>
                <a:t>클래스 </a:t>
              </a:r>
              <a:r>
                <a:rPr lang="en-US" altLang="ko-KR" sz="2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나눔바른고딕"/>
                </a:rPr>
                <a:t>&amp; </a:t>
              </a:r>
              <a:r>
                <a:rPr lang="ko-KR" altLang="en-US" sz="2000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나눔바른고딕"/>
                </a:rPr>
                <a:t>유스케이스다이어그램</a:t>
              </a:r>
              <a:endPara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나눔바른고딕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5395083" y="4640952"/>
              <a:ext cx="364202" cy="455218"/>
            </a:xfrm>
            <a:prstGeom prst="rect">
              <a:avLst/>
            </a:prstGeom>
            <a:noFill/>
          </p:spPr>
          <p:txBody>
            <a:bodyPr wrap="none" anchor="ctr" anchorCtr="0">
              <a:spAutoFit/>
            </a:bodyPr>
            <a:lstStyle/>
            <a:p>
              <a:pPr algn="ctr">
                <a:defRPr lang="ko-KR" altLang="en-US"/>
              </a:pPr>
              <a:r>
                <a:rPr lang="en-US" altLang="ko-KR" sz="24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나눔바른고딕"/>
                </a:rPr>
                <a:t>4</a:t>
              </a:r>
              <a:endParaRPr lang="ko-KR" altLang="en-US" sz="2400" b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나눔바른고딕"/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5147564" y="4879671"/>
            <a:ext cx="4707466" cy="604985"/>
            <a:chOff x="5274692" y="5628505"/>
            <a:chExt cx="4707466" cy="604985"/>
          </a:xfrm>
        </p:grpSpPr>
        <p:sp>
          <p:nvSpPr>
            <p:cNvPr id="48" name="사각형: 둥근 모서리 47"/>
            <p:cNvSpPr/>
            <p:nvPr/>
          </p:nvSpPr>
          <p:spPr>
            <a:xfrm>
              <a:off x="5367678" y="5628505"/>
              <a:ext cx="4614480" cy="604985"/>
            </a:xfrm>
            <a:prstGeom prst="roundRect">
              <a:avLst>
                <a:gd name="adj" fmla="val 50000"/>
              </a:avLst>
            </a:prstGeom>
            <a:solidFill>
              <a:srgbClr val="DCDFE2"/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latin typeface="+mj-lt"/>
                <a:ea typeface="나눔바른고딕"/>
              </a:endParaRPr>
            </a:p>
          </p:txBody>
        </p:sp>
        <p:sp>
          <p:nvSpPr>
            <p:cNvPr id="49" name="타원 48"/>
            <p:cNvSpPr/>
            <p:nvPr/>
          </p:nvSpPr>
          <p:spPr>
            <a:xfrm>
              <a:off x="5274692" y="5628505"/>
              <a:ext cx="604985" cy="604985"/>
            </a:xfrm>
            <a:prstGeom prst="ellipse">
              <a:avLst/>
            </a:prstGeom>
            <a:solidFill>
              <a:srgbClr val="C00000"/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anchorCtr="0"/>
            <a:lstStyle/>
            <a:p>
              <a:pPr algn="ctr">
                <a:defRPr lang="ko-KR" altLang="en-US"/>
              </a:pPr>
              <a:endParaRPr lang="ko-KR" altLang="en-US" sz="2000" b="1">
                <a:latin typeface="+mj-lt"/>
                <a:ea typeface="나눔바른고딕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5952277" y="5733343"/>
              <a:ext cx="1300356" cy="40011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 lang="ko-KR" altLang="en-US"/>
              </a:pPr>
              <a:r>
                <a:rPr lang="ko-KR" altLang="en-US" sz="2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나눔바른고딕"/>
                </a:rPr>
                <a:t>화면 설명</a:t>
              </a:r>
              <a:endPara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나눔바른고딕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5386576" y="5713264"/>
              <a:ext cx="363855" cy="458088"/>
            </a:xfrm>
            <a:prstGeom prst="rect">
              <a:avLst/>
            </a:prstGeom>
            <a:noFill/>
          </p:spPr>
          <p:txBody>
            <a:bodyPr wrap="none" anchor="ctr" anchorCtr="0">
              <a:spAutoFit/>
            </a:bodyPr>
            <a:lstStyle/>
            <a:p>
              <a:pPr algn="ctr">
                <a:defRPr lang="ko-KR" altLang="en-US"/>
              </a:pPr>
              <a:r>
                <a:rPr lang="ko-KR" altLang="en-US" sz="24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나눔바른고딕"/>
                </a:rPr>
                <a:t>6</a:t>
              </a:r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5174510" y="5570830"/>
            <a:ext cx="4707466" cy="604985"/>
            <a:chOff x="5274692" y="5628505"/>
            <a:chExt cx="4707466" cy="604985"/>
          </a:xfrm>
        </p:grpSpPr>
        <p:sp>
          <p:nvSpPr>
            <p:cNvPr id="38" name="사각형: 둥근 모서리 37"/>
            <p:cNvSpPr/>
            <p:nvPr/>
          </p:nvSpPr>
          <p:spPr>
            <a:xfrm>
              <a:off x="5367678" y="5628505"/>
              <a:ext cx="4614480" cy="604985"/>
            </a:xfrm>
            <a:prstGeom prst="roundRect">
              <a:avLst>
                <a:gd name="adj" fmla="val 50000"/>
              </a:avLst>
            </a:prstGeom>
            <a:solidFill>
              <a:srgbClr val="DCDFE2"/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latin typeface="+mj-lt"/>
                <a:ea typeface="나눔바른고딕"/>
              </a:endParaRPr>
            </a:p>
          </p:txBody>
        </p:sp>
        <p:sp>
          <p:nvSpPr>
            <p:cNvPr id="39" name="타원 38"/>
            <p:cNvSpPr/>
            <p:nvPr/>
          </p:nvSpPr>
          <p:spPr>
            <a:xfrm>
              <a:off x="5274692" y="5628505"/>
              <a:ext cx="604985" cy="604985"/>
            </a:xfrm>
            <a:prstGeom prst="ellipse">
              <a:avLst/>
            </a:prstGeom>
            <a:solidFill>
              <a:srgbClr val="C00000"/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anchorCtr="0"/>
            <a:lstStyle/>
            <a:p>
              <a:pPr algn="ctr">
                <a:defRPr lang="ko-KR" altLang="en-US"/>
              </a:pPr>
              <a:endParaRPr lang="ko-KR" altLang="en-US" sz="2000" b="1">
                <a:latin typeface="+mj-lt"/>
                <a:ea typeface="나눔바른고딕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5949395" y="5740466"/>
              <a:ext cx="1890261" cy="40011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 lang="ko-KR" altLang="en-US"/>
              </a:pPr>
              <a:r>
                <a:rPr lang="ko-KR" altLang="en-US" sz="2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나눔바른고딕"/>
                </a:rPr>
                <a:t>시연 및 </a:t>
              </a:r>
              <a:r>
                <a:rPr lang="en-US" altLang="ko-KR" sz="2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나눔바른고딕"/>
                </a:rPr>
                <a:t>Q &amp; A</a:t>
              </a:r>
              <a:endPara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나눔바른고딕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5387708" y="5717430"/>
              <a:ext cx="363855" cy="453922"/>
            </a:xfrm>
            <a:prstGeom prst="rect">
              <a:avLst/>
            </a:prstGeom>
            <a:noFill/>
          </p:spPr>
          <p:txBody>
            <a:bodyPr wrap="none" anchor="ctr" anchorCtr="0">
              <a:spAutoFit/>
            </a:bodyPr>
            <a:lstStyle/>
            <a:p>
              <a:pPr algn="ctr">
                <a:defRPr lang="ko-KR" altLang="en-US"/>
              </a:pPr>
              <a:r>
                <a:rPr lang="ko-KR" altLang="en-US" sz="24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나눔바른고딕"/>
                </a:rPr>
                <a:t>7</a:t>
              </a:r>
            </a:p>
          </p:txBody>
        </p:sp>
      </p:grpSp>
      <p:grpSp>
        <p:nvGrpSpPr>
          <p:cNvPr id="50" name="그룹 2"/>
          <p:cNvGrpSpPr/>
          <p:nvPr/>
        </p:nvGrpSpPr>
        <p:grpSpPr>
          <a:xfrm>
            <a:off x="5174510" y="4159591"/>
            <a:ext cx="4707466" cy="604985"/>
            <a:chOff x="5274692" y="4553322"/>
            <a:chExt cx="4707466" cy="604985"/>
          </a:xfrm>
        </p:grpSpPr>
        <p:sp>
          <p:nvSpPr>
            <p:cNvPr id="51" name="사각형: 둥근 모서리 41"/>
            <p:cNvSpPr/>
            <p:nvPr/>
          </p:nvSpPr>
          <p:spPr>
            <a:xfrm>
              <a:off x="5367678" y="4553322"/>
              <a:ext cx="4614480" cy="604985"/>
            </a:xfrm>
            <a:prstGeom prst="roundRect">
              <a:avLst>
                <a:gd name="adj" fmla="val 50000"/>
              </a:avLst>
            </a:prstGeom>
            <a:solidFill>
              <a:srgbClr val="DCDFE2"/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latin typeface="+mj-lt"/>
                <a:ea typeface="나눔바른고딕"/>
              </a:endParaRPr>
            </a:p>
          </p:txBody>
        </p:sp>
        <p:sp>
          <p:nvSpPr>
            <p:cNvPr id="52" name="타원 42"/>
            <p:cNvSpPr/>
            <p:nvPr/>
          </p:nvSpPr>
          <p:spPr>
            <a:xfrm>
              <a:off x="5274692" y="4553322"/>
              <a:ext cx="604985" cy="604985"/>
            </a:xfrm>
            <a:prstGeom prst="ellipse">
              <a:avLst/>
            </a:prstGeom>
            <a:solidFill>
              <a:srgbClr val="C00000"/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anchorCtr="0"/>
            <a:lstStyle/>
            <a:p>
              <a:pPr algn="ctr">
                <a:defRPr lang="ko-KR" altLang="en-US"/>
              </a:pPr>
              <a:endParaRPr lang="ko-KR" altLang="en-US" sz="2000" b="1">
                <a:latin typeface="+mj-lt"/>
                <a:ea typeface="나눔바른고딕"/>
              </a:endParaRPr>
            </a:p>
          </p:txBody>
        </p:sp>
        <p:sp>
          <p:nvSpPr>
            <p:cNvPr id="53" name="TextBox 39"/>
            <p:cNvSpPr txBox="1"/>
            <p:nvPr/>
          </p:nvSpPr>
          <p:spPr>
            <a:xfrm>
              <a:off x="5949395" y="4655759"/>
              <a:ext cx="659155" cy="40011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 lang="ko-KR" altLang="en-US"/>
              </a:pPr>
              <a:r>
                <a:rPr lang="en-US" altLang="ko-KR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나눔바른고딕"/>
                </a:rPr>
                <a:t>ERD</a:t>
              </a:r>
            </a:p>
          </p:txBody>
        </p:sp>
        <p:sp>
          <p:nvSpPr>
            <p:cNvPr id="54" name="TextBox 40"/>
            <p:cNvSpPr txBox="1"/>
            <p:nvPr/>
          </p:nvSpPr>
          <p:spPr>
            <a:xfrm>
              <a:off x="5386609" y="4641478"/>
              <a:ext cx="363855" cy="454692"/>
            </a:xfrm>
            <a:prstGeom prst="rect">
              <a:avLst/>
            </a:prstGeom>
            <a:noFill/>
          </p:spPr>
          <p:txBody>
            <a:bodyPr wrap="none" anchor="ctr" anchorCtr="0">
              <a:spAutoFit/>
            </a:bodyPr>
            <a:lstStyle/>
            <a:p>
              <a:pPr algn="ctr">
                <a:defRPr lang="ko-KR" altLang="en-US"/>
              </a:pPr>
              <a:r>
                <a:rPr lang="ko-KR" altLang="en-US" sz="24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나눔바른고딕"/>
                </a:rPr>
                <a:t>5</a:t>
              </a:r>
            </a:p>
          </p:txBody>
        </p:sp>
      </p:grpSp>
      <p:grpSp>
        <p:nvGrpSpPr>
          <p:cNvPr id="55" name="그룹 54"/>
          <p:cNvGrpSpPr/>
          <p:nvPr/>
        </p:nvGrpSpPr>
        <p:grpSpPr>
          <a:xfrm>
            <a:off x="5204546" y="6300911"/>
            <a:ext cx="4707466" cy="604985"/>
            <a:chOff x="5274692" y="5628505"/>
            <a:chExt cx="4707466" cy="604985"/>
          </a:xfrm>
        </p:grpSpPr>
        <p:sp>
          <p:nvSpPr>
            <p:cNvPr id="56" name="사각형: 둥근 모서리 47"/>
            <p:cNvSpPr/>
            <p:nvPr/>
          </p:nvSpPr>
          <p:spPr>
            <a:xfrm>
              <a:off x="5367678" y="5628505"/>
              <a:ext cx="4614480" cy="604985"/>
            </a:xfrm>
            <a:prstGeom prst="roundRect">
              <a:avLst>
                <a:gd name="adj" fmla="val 50000"/>
              </a:avLst>
            </a:prstGeom>
            <a:solidFill>
              <a:srgbClr val="DCDFE2"/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latin typeface="+mj-lt"/>
                <a:ea typeface="나눔바른고딕"/>
              </a:endParaRPr>
            </a:p>
          </p:txBody>
        </p:sp>
        <p:sp>
          <p:nvSpPr>
            <p:cNvPr id="57" name="타원 56"/>
            <p:cNvSpPr/>
            <p:nvPr/>
          </p:nvSpPr>
          <p:spPr>
            <a:xfrm>
              <a:off x="5274692" y="5628505"/>
              <a:ext cx="604985" cy="604985"/>
            </a:xfrm>
            <a:prstGeom prst="ellipse">
              <a:avLst/>
            </a:prstGeom>
            <a:solidFill>
              <a:srgbClr val="C00000"/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anchorCtr="0"/>
            <a:lstStyle/>
            <a:p>
              <a:pPr algn="ctr">
                <a:defRPr lang="ko-KR" altLang="en-US"/>
              </a:pPr>
              <a:endParaRPr lang="ko-KR" altLang="en-US" sz="2000" b="1">
                <a:latin typeface="+mj-lt"/>
                <a:ea typeface="나눔바른고딕"/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5952277" y="5733343"/>
              <a:ext cx="1415772" cy="40011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 lang="ko-KR" altLang="en-US"/>
              </a:pPr>
              <a:r>
                <a:rPr lang="ko-KR" altLang="en-US" sz="2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나눔바른고딕"/>
                </a:rPr>
                <a:t>소        감</a:t>
              </a:r>
              <a:endPara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나눔바른고딕"/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5386576" y="5713264"/>
              <a:ext cx="363855" cy="458088"/>
            </a:xfrm>
            <a:prstGeom prst="rect">
              <a:avLst/>
            </a:prstGeom>
            <a:noFill/>
          </p:spPr>
          <p:txBody>
            <a:bodyPr wrap="none" anchor="ctr" anchorCtr="0">
              <a:spAutoFit/>
            </a:bodyPr>
            <a:lstStyle/>
            <a:p>
              <a:pPr algn="ctr">
                <a:defRPr lang="ko-KR" altLang="en-US"/>
              </a:pPr>
              <a:r>
                <a:rPr lang="en-US" altLang="ko-KR" sz="24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나눔바른고딕"/>
                </a:rPr>
                <a:t>8</a:t>
              </a:r>
              <a:endParaRPr lang="ko-KR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나눔바른고딕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F09083EC-E7EE-49CA-9FAD-D586072D6AC8}"/>
              </a:ext>
            </a:extLst>
          </p:cNvPr>
          <p:cNvSpPr txBox="1"/>
          <p:nvPr/>
        </p:nvSpPr>
        <p:spPr>
          <a:xfrm>
            <a:off x="3478622" y="362364"/>
            <a:ext cx="3600400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3399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/>
              <a:t>화면구현</a:t>
            </a:r>
            <a:r>
              <a:rPr lang="ko-KR" altLang="en-US" sz="2400" b="1" dirty="0" smtClean="0"/>
              <a:t> </a:t>
            </a:r>
            <a:r>
              <a:rPr lang="en-US" altLang="ko-KR" sz="2400" dirty="0" smtClean="0"/>
              <a:t>– </a:t>
            </a:r>
            <a:r>
              <a:rPr lang="ko-KR" altLang="en-US" sz="2400" dirty="0" smtClean="0"/>
              <a:t>각종 게시판</a:t>
            </a:r>
            <a:endParaRPr lang="en-US" altLang="ko-KR" sz="2400" dirty="0" smtClean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164" y="1008324"/>
            <a:ext cx="4925347" cy="2700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723" y="1008323"/>
            <a:ext cx="4905459" cy="23402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164" y="3060551"/>
            <a:ext cx="6131602" cy="40983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4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0861" y="3068699"/>
            <a:ext cx="6656321" cy="2808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27019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배경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8" y="1111"/>
            <a:ext cx="10692384" cy="7559040"/>
          </a:xfrm>
          <a:prstGeom prst="rect">
            <a:avLst/>
          </a:prstGeom>
        </p:spPr>
      </p:pic>
      <p:pic>
        <p:nvPicPr>
          <p:cNvPr id="9" name="Picture 2">
            <a:extLst>
              <a:ext uri="{FF2B5EF4-FFF2-40B4-BE49-F238E27FC236}">
                <a16:creationId xmlns="" xmlns:a16="http://schemas.microsoft.com/office/drawing/2014/main" id="{172EB4FD-B4ED-4A37-9618-8A4EB439FB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261036" y="1060003"/>
            <a:ext cx="4517964" cy="56146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14" name="그룹 13">
            <a:extLst>
              <a:ext uri="{FF2B5EF4-FFF2-40B4-BE49-F238E27FC236}">
                <a16:creationId xmlns="" xmlns:a16="http://schemas.microsoft.com/office/drawing/2014/main" id="{414D7262-D13C-4E5D-9E8D-524082545761}"/>
              </a:ext>
            </a:extLst>
          </p:cNvPr>
          <p:cNvGrpSpPr/>
          <p:nvPr/>
        </p:nvGrpSpPr>
        <p:grpSpPr>
          <a:xfrm>
            <a:off x="960920" y="864308"/>
            <a:ext cx="3611527" cy="3276363"/>
            <a:chOff x="1054370" y="2850051"/>
            <a:chExt cx="3119872" cy="1473686"/>
          </a:xfrm>
        </p:grpSpPr>
        <p:sp>
          <p:nvSpPr>
            <p:cNvPr id="7" name="TextBox 6"/>
            <p:cNvSpPr txBox="1"/>
            <p:nvPr/>
          </p:nvSpPr>
          <p:spPr>
            <a:xfrm>
              <a:off x="1213950" y="2850051"/>
              <a:ext cx="2551039" cy="9552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6600" b="1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시연 및</a:t>
              </a:r>
              <a:endParaRPr lang="en-US" altLang="ko-KR" sz="66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en-US" altLang="ko-KR" sz="6600" b="1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Q </a:t>
              </a:r>
              <a:r>
                <a:rPr lang="en-US" altLang="ko-KR" sz="6600" b="1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&amp; A</a:t>
              </a:r>
              <a:endParaRPr lang="ko-KR" altLang="en-US" sz="6600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="" xmlns:a16="http://schemas.microsoft.com/office/drawing/2014/main" id="{0A32C2FA-33A8-4FA9-AC37-FBB197DC9692}"/>
                </a:ext>
              </a:extLst>
            </p:cNvPr>
            <p:cNvGrpSpPr/>
            <p:nvPr/>
          </p:nvGrpSpPr>
          <p:grpSpPr>
            <a:xfrm>
              <a:off x="1054370" y="3862072"/>
              <a:ext cx="3119872" cy="461665"/>
              <a:chOff x="1054370" y="3801881"/>
              <a:chExt cx="3119872" cy="461665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2450693" y="3801881"/>
                <a:ext cx="172354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24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lt"/>
                    <a:ea typeface="나눔바른고딕" panose="020B0603020101020101" pitchFamily="50" charset="-127"/>
                  </a:rPr>
                  <a:t>감사합니다</a:t>
                </a:r>
              </a:p>
            </p:txBody>
          </p:sp>
          <p:cxnSp>
            <p:nvCxnSpPr>
              <p:cNvPr id="5" name="직선 연결선 4">
                <a:extLst>
                  <a:ext uri="{FF2B5EF4-FFF2-40B4-BE49-F238E27FC236}">
                    <a16:creationId xmlns="" xmlns:a16="http://schemas.microsoft.com/office/drawing/2014/main" id="{92E7E822-FE80-4C7D-9FA0-79F9E1FAA3E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4370" y="4032713"/>
                <a:ext cx="1350693" cy="0"/>
              </a:xfrm>
              <a:prstGeom prst="line">
                <a:avLst/>
              </a:prstGeom>
              <a:ln w="127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4984" y="3780631"/>
            <a:ext cx="3552980" cy="26647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885" y="2277295"/>
            <a:ext cx="1430006" cy="2303195"/>
          </a:xfrm>
          <a:prstGeom prst="rect">
            <a:avLst/>
          </a:prstGeom>
          <a:noFill/>
        </p:spPr>
      </p:pic>
      <p:sp>
        <p:nvSpPr>
          <p:cNvPr id="12" name="제목 11"/>
          <p:cNvSpPr>
            <a:spLocks noGrp="1"/>
          </p:cNvSpPr>
          <p:nvPr>
            <p:ph type="title"/>
          </p:nvPr>
        </p:nvSpPr>
        <p:spPr>
          <a:xfrm>
            <a:off x="4230576" y="396255"/>
            <a:ext cx="1836204" cy="566983"/>
          </a:xfr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lvl="0">
              <a:defRPr lang="ko-KR" altLang="en-US"/>
            </a:pPr>
            <a:r>
              <a:rPr lang="ko-KR" altLang="en-US" sz="3000" b="1" dirty="0" smtClean="0">
                <a:latin typeface="맑은 고딕" pitchFamily="50" charset="-127"/>
                <a:ea typeface="맑은 고딕" pitchFamily="50" charset="-127"/>
              </a:rPr>
              <a:t>소   감</a:t>
            </a:r>
            <a:endParaRPr lang="ko-KR" altLang="en-US" sz="3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59311" y="1079314"/>
            <a:ext cx="9711313" cy="73866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lang="ko-KR" altLang="en-US"/>
            </a:pPr>
            <a:r>
              <a:rPr lang="ko-KR" altLang="en-US" dirty="0">
                <a:solidFill>
                  <a:schemeClr val="accent6">
                    <a:lumMod val="50000"/>
                  </a:schemeClr>
                </a:solidFill>
              </a:rPr>
              <a:t>◆</a:t>
            </a:r>
            <a:r>
              <a:rPr lang="ko-KR" altLang="en-US" dirty="0"/>
              <a:t> 권구현 </a:t>
            </a:r>
            <a:r>
              <a:rPr lang="en-US" altLang="ko-KR" dirty="0"/>
              <a:t>: </a:t>
            </a:r>
            <a:r>
              <a:rPr lang="ko-KR" altLang="en-US" dirty="0" smtClean="0"/>
              <a:t>술 마시고 </a:t>
            </a:r>
            <a:r>
              <a:rPr lang="ko-KR" altLang="en-US" dirty="0" err="1" smtClean="0"/>
              <a:t>코드짜면</a:t>
            </a:r>
            <a:r>
              <a:rPr lang="ko-KR" altLang="en-US" dirty="0" smtClean="0"/>
              <a:t> 다음 날 후회한다</a:t>
            </a:r>
            <a:r>
              <a:rPr lang="en-US" altLang="ko-KR" dirty="0" smtClean="0"/>
              <a:t>. </a:t>
            </a:r>
          </a:p>
          <a:p>
            <a:pPr>
              <a:defRPr lang="ko-KR" altLang="en-US"/>
            </a:pPr>
            <a:r>
              <a:rPr lang="ko-KR" altLang="en-US" dirty="0" smtClean="0"/>
              <a:t>       코드가 미완성이라면</a:t>
            </a:r>
            <a:r>
              <a:rPr lang="en-US" altLang="ko-KR" dirty="0" smtClean="0"/>
              <a:t>?</a:t>
            </a:r>
            <a:r>
              <a:rPr lang="ko-KR" altLang="en-US" dirty="0" smtClean="0"/>
              <a:t> 돈과 시간 중 하나가 </a:t>
            </a:r>
            <a:r>
              <a:rPr lang="ko-KR" altLang="en-US" dirty="0" err="1" smtClean="0"/>
              <a:t>부족한거다들고생하셨습니다</a:t>
            </a:r>
            <a:endParaRPr lang="en-US" altLang="ko-KR" dirty="0" smtClean="0"/>
          </a:p>
        </p:txBody>
      </p:sp>
      <p:sp>
        <p:nvSpPr>
          <p:cNvPr id="30" name="TextBox 29"/>
          <p:cNvSpPr txBox="1"/>
          <p:nvPr/>
        </p:nvSpPr>
        <p:spPr>
          <a:xfrm>
            <a:off x="937955" y="2897979"/>
            <a:ext cx="8656857" cy="106182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dirty="0">
                <a:solidFill>
                  <a:schemeClr val="accent6">
                    <a:lumMod val="50000"/>
                  </a:schemeClr>
                </a:solidFill>
              </a:rPr>
              <a:t>◆</a:t>
            </a:r>
            <a:r>
              <a:rPr lang="ko-KR" altLang="en-US" dirty="0"/>
              <a:t> 박정호 </a:t>
            </a:r>
            <a:r>
              <a:rPr lang="en-US" altLang="ko-KR" dirty="0" smtClean="0"/>
              <a:t>: </a:t>
            </a:r>
            <a:r>
              <a:rPr lang="ko-KR" altLang="en-US" dirty="0"/>
              <a:t>어렵다 어렵다 </a:t>
            </a:r>
            <a:r>
              <a:rPr lang="ko-KR" altLang="en-US" dirty="0" smtClean="0"/>
              <a:t>만들 수 있을까</a:t>
            </a:r>
            <a:r>
              <a:rPr lang="en-US" altLang="ko-KR" dirty="0" smtClean="0"/>
              <a:t>? </a:t>
            </a:r>
            <a:r>
              <a:rPr lang="ko-KR" altLang="en-US" dirty="0"/>
              <a:t>고민했지만 하면 된다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pPr lvl="0">
              <a:defRPr lang="ko-KR" altLang="en-US"/>
            </a:pPr>
            <a:r>
              <a:rPr lang="en-US" altLang="ko-KR" dirty="0" smtClean="0"/>
              <a:t>	</a:t>
            </a:r>
            <a:r>
              <a:rPr lang="ko-KR" altLang="en-US" dirty="0" smtClean="0"/>
              <a:t>라는걸 </a:t>
            </a:r>
            <a:r>
              <a:rPr lang="ko-KR" altLang="en-US" dirty="0"/>
              <a:t>알게 된 </a:t>
            </a:r>
            <a:r>
              <a:rPr lang="ko-KR" altLang="en-US" dirty="0" err="1" smtClean="0"/>
              <a:t>파이널</a:t>
            </a:r>
            <a:r>
              <a:rPr lang="ko-KR" altLang="en-US" dirty="0" smtClean="0"/>
              <a:t> 이였습니다</a:t>
            </a:r>
            <a:r>
              <a:rPr lang="en-US" altLang="ko-KR" dirty="0"/>
              <a:t>. </a:t>
            </a:r>
            <a:r>
              <a:rPr lang="ko-KR" altLang="en-US" dirty="0">
                <a:solidFill>
                  <a:srgbClr val="FF0000"/>
                </a:solidFill>
                <a:latin typeface="궁서체" pitchFamily="17" charset="-127"/>
                <a:ea typeface="궁서체" pitchFamily="17" charset="-127"/>
              </a:rPr>
              <a:t>하지만 포기하면 편하다</a:t>
            </a:r>
            <a:r>
              <a:rPr lang="en-US" altLang="ko-KR" dirty="0">
                <a:solidFill>
                  <a:srgbClr val="FF0000"/>
                </a:solidFill>
              </a:rPr>
              <a:t>. 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pPr lvl="0">
              <a:defRPr lang="ko-KR" altLang="en-US"/>
            </a:pPr>
            <a:r>
              <a:rPr lang="en-US" altLang="ko-KR" dirty="0" smtClean="0"/>
              <a:t>	</a:t>
            </a:r>
            <a:r>
              <a:rPr lang="ko-KR" altLang="en-US" dirty="0" err="1" smtClean="0"/>
              <a:t>파이널</a:t>
            </a:r>
            <a:r>
              <a:rPr lang="ko-KR" altLang="en-US" dirty="0" smtClean="0"/>
              <a:t> </a:t>
            </a:r>
            <a:r>
              <a:rPr lang="ko-KR" altLang="en-US" dirty="0"/>
              <a:t>만드느라 고생한 팀원들 수고했습니다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927532" y="5165332"/>
            <a:ext cx="1510350" cy="41549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dirty="0">
                <a:solidFill>
                  <a:schemeClr val="accent6">
                    <a:lumMod val="50000"/>
                  </a:schemeClr>
                </a:solidFill>
              </a:rPr>
              <a:t>◆</a:t>
            </a:r>
            <a:r>
              <a:rPr lang="ko-KR" altLang="en-US" dirty="0"/>
              <a:t> 송인석 </a:t>
            </a:r>
            <a:r>
              <a:rPr lang="en-US" altLang="ko-KR" dirty="0" smtClean="0"/>
              <a:t>:</a:t>
            </a:r>
            <a:endParaRPr lang="ko-KR" alt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927532" y="6071259"/>
            <a:ext cx="8086188" cy="73866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dirty="0">
                <a:solidFill>
                  <a:schemeClr val="accent6">
                    <a:lumMod val="50000"/>
                  </a:schemeClr>
                </a:solidFill>
              </a:rPr>
              <a:t>◆</a:t>
            </a:r>
            <a:r>
              <a:rPr lang="ko-KR" altLang="en-US" dirty="0"/>
              <a:t> 송현아 </a:t>
            </a:r>
            <a:r>
              <a:rPr lang="en-US" altLang="ko-KR" dirty="0" smtClean="0"/>
              <a:t>: </a:t>
            </a:r>
            <a:r>
              <a:rPr lang="ko-KR" altLang="en-US" dirty="0" err="1"/>
              <a:t>파이널하면서</a:t>
            </a:r>
            <a:r>
              <a:rPr lang="ko-KR" altLang="en-US" dirty="0"/>
              <a:t> 어려웠지만 많이 배워간 것 같습니다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pPr lvl="0">
              <a:defRPr lang="ko-KR" altLang="en-US"/>
            </a:pPr>
            <a:r>
              <a:rPr lang="en-US" altLang="ko-KR" dirty="0"/>
              <a:t>	</a:t>
            </a:r>
            <a:r>
              <a:rPr lang="ko-KR" altLang="en-US" dirty="0" smtClean="0"/>
              <a:t>또 </a:t>
            </a:r>
            <a:r>
              <a:rPr lang="ko-KR" altLang="en-US" dirty="0"/>
              <a:t>각자 열심히 해주신 팀원들한테도 너무 고맙습니다😄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933783" y="3920353"/>
            <a:ext cx="7635745" cy="106182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dirty="0">
                <a:solidFill>
                  <a:schemeClr val="accent6">
                    <a:lumMod val="50000"/>
                  </a:schemeClr>
                </a:solidFill>
              </a:rPr>
              <a:t>◆</a:t>
            </a:r>
            <a:r>
              <a:rPr lang="ko-KR" altLang="en-US" dirty="0"/>
              <a:t> 서정도 </a:t>
            </a:r>
            <a:r>
              <a:rPr lang="en-US" altLang="ko-KR" dirty="0" smtClean="0"/>
              <a:t>: </a:t>
            </a:r>
            <a:r>
              <a:rPr lang="ko-KR" altLang="en-US" dirty="0" err="1"/>
              <a:t>프로젝트하는</a:t>
            </a:r>
            <a:r>
              <a:rPr lang="ko-KR" altLang="en-US" dirty="0"/>
              <a:t> 동안 어렵고 힘들었지만 </a:t>
            </a:r>
            <a:endParaRPr lang="en-US" altLang="ko-KR" dirty="0" smtClean="0"/>
          </a:p>
          <a:p>
            <a:pPr lvl="0">
              <a:defRPr lang="ko-KR" altLang="en-US"/>
            </a:pPr>
            <a:r>
              <a:rPr lang="en-US" altLang="ko-KR" dirty="0" smtClean="0"/>
              <a:t>	</a:t>
            </a:r>
            <a:r>
              <a:rPr lang="ko-KR" altLang="en-US" dirty="0" smtClean="0"/>
              <a:t>팀원들의 </a:t>
            </a:r>
            <a:r>
              <a:rPr lang="ko-KR" altLang="en-US" dirty="0"/>
              <a:t>도움으로 </a:t>
            </a:r>
            <a:r>
              <a:rPr lang="ko-KR" altLang="en-US" dirty="0" err="1" smtClean="0"/>
              <a:t>막힘없이</a:t>
            </a:r>
            <a:r>
              <a:rPr lang="ko-KR" altLang="en-US" dirty="0" smtClean="0"/>
              <a:t> </a:t>
            </a:r>
            <a:r>
              <a:rPr lang="ko-KR" altLang="en-US" dirty="0"/>
              <a:t>진행했다고 생각합니다 </a:t>
            </a:r>
            <a:endParaRPr lang="en-US" altLang="ko-KR" dirty="0" smtClean="0"/>
          </a:p>
          <a:p>
            <a:pPr lvl="0">
              <a:defRPr lang="ko-KR" altLang="en-US"/>
            </a:pPr>
            <a:r>
              <a:rPr lang="en-US" altLang="ko-KR" dirty="0"/>
              <a:t>	</a:t>
            </a:r>
            <a:r>
              <a:rPr lang="ko-KR" altLang="en-US" dirty="0" smtClean="0"/>
              <a:t>덕분에 </a:t>
            </a:r>
            <a:r>
              <a:rPr lang="ko-KR" altLang="en-US" dirty="0"/>
              <a:t>많이 배우고 갑니다 모두 고생하셨습니다</a:t>
            </a:r>
            <a:endParaRPr lang="ko-KR" alt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959311" y="1836150"/>
            <a:ext cx="8919429" cy="106182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dirty="0">
                <a:solidFill>
                  <a:schemeClr val="accent6">
                    <a:lumMod val="50000"/>
                  </a:schemeClr>
                </a:solidFill>
              </a:rPr>
              <a:t>◆</a:t>
            </a:r>
            <a:r>
              <a:rPr lang="ko-KR" altLang="en-US" dirty="0"/>
              <a:t> 김혜림 </a:t>
            </a:r>
            <a:r>
              <a:rPr lang="en-US" altLang="ko-KR" dirty="0" smtClean="0"/>
              <a:t>: </a:t>
            </a:r>
            <a:r>
              <a:rPr lang="ko-KR" altLang="en-US" dirty="0"/>
              <a:t>과정은 언제나 힘들고 괴롭지만 많은 것들을 배울 수 있어서 </a:t>
            </a:r>
            <a:endParaRPr lang="en-US" altLang="ko-KR" dirty="0" smtClean="0"/>
          </a:p>
          <a:p>
            <a:pPr lvl="0">
              <a:defRPr lang="ko-KR" altLang="en-US"/>
            </a:pPr>
            <a:r>
              <a:rPr lang="en-US" altLang="ko-KR" dirty="0"/>
              <a:t>	</a:t>
            </a:r>
            <a:r>
              <a:rPr lang="ko-KR" altLang="en-US" dirty="0" smtClean="0"/>
              <a:t>좋았습니다</a:t>
            </a:r>
            <a:r>
              <a:rPr lang="en-US" altLang="ko-KR" dirty="0"/>
              <a:t>. </a:t>
            </a:r>
            <a:r>
              <a:rPr lang="ko-KR" altLang="en-US" dirty="0"/>
              <a:t>그리고 팀원들이 많이 도와주셔서 </a:t>
            </a:r>
            <a:endParaRPr lang="en-US" altLang="ko-KR" dirty="0" smtClean="0"/>
          </a:p>
          <a:p>
            <a:pPr lvl="0">
              <a:defRPr lang="ko-KR" altLang="en-US"/>
            </a:pPr>
            <a:r>
              <a:rPr lang="en-US" altLang="ko-KR" dirty="0"/>
              <a:t>	</a:t>
            </a:r>
            <a:r>
              <a:rPr lang="ko-KR" altLang="en-US" dirty="0" smtClean="0"/>
              <a:t>끝낼 </a:t>
            </a:r>
            <a:r>
              <a:rPr lang="ko-KR" altLang="en-US" dirty="0"/>
              <a:t>수 있었던 것 같아 </a:t>
            </a:r>
            <a:r>
              <a:rPr lang="ko-KR" altLang="en-US" dirty="0" smtClean="0"/>
              <a:t>항상 </a:t>
            </a:r>
            <a:r>
              <a:rPr lang="ko-KR" altLang="en-US" dirty="0"/>
              <a:t>감사합니다</a:t>
            </a:r>
            <a:r>
              <a:rPr lang="en-US" altLang="ko-KR" dirty="0"/>
              <a:t>!</a:t>
            </a:r>
            <a:endParaRPr lang="en-US" altLang="ko-KR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0230" y="4999414"/>
            <a:ext cx="3611924" cy="10718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5044" y="4999414"/>
            <a:ext cx="3607750" cy="10718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4" name="직선 화살표 연결선 3"/>
          <p:cNvCxnSpPr/>
          <p:nvPr/>
        </p:nvCxnSpPr>
        <p:spPr>
          <a:xfrm>
            <a:off x="5967611" y="5580830"/>
            <a:ext cx="504056" cy="0"/>
          </a:xfrm>
          <a:prstGeom prst="straightConnector1">
            <a:avLst/>
          </a:prstGeom>
          <a:ln w="28575" cmpd="sng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627783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1252367" y="958113"/>
            <a:ext cx="1286011" cy="1876281"/>
            <a:chOff x="1207613" y="2556495"/>
            <a:chExt cx="1686264" cy="2460248"/>
          </a:xfrm>
        </p:grpSpPr>
        <p:sp>
          <p:nvSpPr>
            <p:cNvPr id="7" name="TextBox 6"/>
            <p:cNvSpPr txBox="1"/>
            <p:nvPr/>
          </p:nvSpPr>
          <p:spPr>
            <a:xfrm>
              <a:off x="1581011" y="4492104"/>
              <a:ext cx="914755" cy="52463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defRPr lang="ko-KR" altLang="en-US"/>
              </a:pPr>
              <a:r>
                <a:rPr lang="ko-KR" altLang="en-US" sz="2000" dirty="0" smtClean="0">
                  <a:ln w="9525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나눔바른고딕"/>
                </a:rPr>
                <a:t>팀장</a:t>
              </a:r>
              <a:endPara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나눔바른고딕"/>
              </a:endParaRPr>
            </a:p>
          </p:txBody>
        </p:sp>
        <p:sp>
          <p:nvSpPr>
            <p:cNvPr id="5" name="타원 4"/>
            <p:cNvSpPr/>
            <p:nvPr/>
          </p:nvSpPr>
          <p:spPr>
            <a:xfrm>
              <a:off x="1207613" y="2556495"/>
              <a:ext cx="1686264" cy="1686264"/>
            </a:xfrm>
            <a:prstGeom prst="ellipse">
              <a:avLst/>
            </a:prstGeom>
            <a:solidFill>
              <a:srgbClr val="C00000"/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r>
                <a:rPr lang="ko-KR" altLang="en-US" sz="1600" b="1" dirty="0" smtClean="0">
                  <a:latin typeface="+mj-lt"/>
                  <a:ea typeface="나눔바른고딕"/>
                </a:rPr>
                <a:t>권구현</a:t>
              </a:r>
              <a:endParaRPr lang="ko-KR" altLang="en-US" sz="1600" b="1" dirty="0">
                <a:latin typeface="+mj-lt"/>
                <a:ea typeface="나눔바른고딕"/>
              </a:endParaRPr>
            </a:p>
          </p:txBody>
        </p:sp>
      </p:grpSp>
      <p:cxnSp>
        <p:nvCxnSpPr>
          <p:cNvPr id="8" name="직선 연결선 7"/>
          <p:cNvCxnSpPr/>
          <p:nvPr/>
        </p:nvCxnSpPr>
        <p:spPr>
          <a:xfrm>
            <a:off x="1895372" y="3035975"/>
            <a:ext cx="0" cy="744656"/>
          </a:xfrm>
          <a:prstGeom prst="line">
            <a:avLst/>
          </a:prstGeom>
          <a:ln w="38100" cap="rnd">
            <a:solidFill>
              <a:schemeClr val="tx1">
                <a:lumMod val="85000"/>
                <a:lumOff val="1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제목 11"/>
          <p:cNvSpPr>
            <a:spLocks noGrp="1"/>
          </p:cNvSpPr>
          <p:nvPr>
            <p:ph type="title"/>
          </p:nvPr>
        </p:nvSpPr>
        <p:spPr>
          <a:xfrm>
            <a:off x="6971964" y="767000"/>
            <a:ext cx="2867814" cy="771050"/>
          </a:xfrm>
        </p:spPr>
        <p:txBody>
          <a:bodyPr/>
          <a:lstStyle/>
          <a:p>
            <a:pPr lvl="0">
              <a:defRPr lang="ko-KR" altLang="en-US"/>
            </a:pPr>
            <a:r>
              <a:rPr lang="ko-KR" altLang="en-US" sz="4400" dirty="0">
                <a:latin typeface="+mj-lt"/>
              </a:rPr>
              <a:t>팀원 소개</a:t>
            </a:r>
          </a:p>
        </p:txBody>
      </p:sp>
      <p:grpSp>
        <p:nvGrpSpPr>
          <p:cNvPr id="21" name="그룹 20"/>
          <p:cNvGrpSpPr/>
          <p:nvPr/>
        </p:nvGrpSpPr>
        <p:grpSpPr>
          <a:xfrm>
            <a:off x="738188" y="4726870"/>
            <a:ext cx="1286011" cy="1876282"/>
            <a:chOff x="1207613" y="2556495"/>
            <a:chExt cx="1686264" cy="2460248"/>
          </a:xfrm>
        </p:grpSpPr>
        <p:sp>
          <p:nvSpPr>
            <p:cNvPr id="22" name="TextBox 21"/>
            <p:cNvSpPr txBox="1"/>
            <p:nvPr/>
          </p:nvSpPr>
          <p:spPr>
            <a:xfrm>
              <a:off x="1593538" y="4492104"/>
              <a:ext cx="889254" cy="52463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defRPr lang="ko-KR" altLang="en-US"/>
              </a:pPr>
              <a:r>
                <a:rPr lang="ko-KR" altLang="en-US" sz="2000">
                  <a:ln w="9525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나눔바른고딕"/>
                </a:rPr>
                <a:t>팀원</a:t>
              </a:r>
              <a:endPara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나눔바른고딕"/>
              </a:endParaRPr>
            </a:p>
          </p:txBody>
        </p:sp>
        <p:sp>
          <p:nvSpPr>
            <p:cNvPr id="23" name="타원 22"/>
            <p:cNvSpPr/>
            <p:nvPr/>
          </p:nvSpPr>
          <p:spPr>
            <a:xfrm>
              <a:off x="1207613" y="2556495"/>
              <a:ext cx="1686264" cy="1686264"/>
            </a:xfrm>
            <a:prstGeom prst="ellipse">
              <a:avLst/>
            </a:prstGeom>
            <a:solidFill>
              <a:srgbClr val="C00000"/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r>
                <a:rPr lang="ko-KR" altLang="en-US" sz="1600" b="1" dirty="0" smtClean="0">
                  <a:latin typeface="+mj-lt"/>
                  <a:ea typeface="나눔바른고딕"/>
                </a:rPr>
                <a:t>송인석</a:t>
              </a:r>
              <a:endParaRPr lang="ko-KR" altLang="en-US" sz="1600" b="1" dirty="0">
                <a:latin typeface="+mj-lt"/>
                <a:ea typeface="나눔바른고딕"/>
              </a:endParaRPr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2754412" y="4726869"/>
            <a:ext cx="1286011" cy="1876281"/>
            <a:chOff x="1207613" y="2556495"/>
            <a:chExt cx="1686264" cy="2460247"/>
          </a:xfrm>
        </p:grpSpPr>
        <p:sp>
          <p:nvSpPr>
            <p:cNvPr id="25" name="TextBox 24"/>
            <p:cNvSpPr txBox="1"/>
            <p:nvPr/>
          </p:nvSpPr>
          <p:spPr>
            <a:xfrm>
              <a:off x="1597572" y="4492103"/>
              <a:ext cx="889254" cy="52463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defRPr lang="ko-KR" altLang="en-US"/>
              </a:pPr>
              <a:r>
                <a:rPr lang="ko-KR" altLang="en-US" sz="2000">
                  <a:ln w="9525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나눔바른고딕"/>
                </a:rPr>
                <a:t>팀원</a:t>
              </a:r>
            </a:p>
          </p:txBody>
        </p:sp>
        <p:sp>
          <p:nvSpPr>
            <p:cNvPr id="29" name="타원 28"/>
            <p:cNvSpPr/>
            <p:nvPr/>
          </p:nvSpPr>
          <p:spPr>
            <a:xfrm>
              <a:off x="1207613" y="2556495"/>
              <a:ext cx="1686264" cy="1686264"/>
            </a:xfrm>
            <a:prstGeom prst="ellipse">
              <a:avLst/>
            </a:prstGeom>
            <a:solidFill>
              <a:srgbClr val="C00000"/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r>
                <a:rPr lang="ko-KR" altLang="en-US" sz="1600" b="1" dirty="0" smtClean="0">
                  <a:latin typeface="+mj-lt"/>
                  <a:ea typeface="나눔바른고딕"/>
                </a:rPr>
                <a:t>서정도</a:t>
              </a:r>
              <a:endParaRPr lang="ko-KR" altLang="en-US" sz="1600" b="1" dirty="0">
                <a:latin typeface="+mj-lt"/>
                <a:ea typeface="나눔바른고딕"/>
              </a:endParaRPr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4703694" y="4726869"/>
            <a:ext cx="1286011" cy="1876281"/>
            <a:chOff x="1207613" y="2556495"/>
            <a:chExt cx="1686264" cy="2460247"/>
          </a:xfrm>
        </p:grpSpPr>
        <p:sp>
          <p:nvSpPr>
            <p:cNvPr id="35" name="TextBox 34"/>
            <p:cNvSpPr txBox="1"/>
            <p:nvPr/>
          </p:nvSpPr>
          <p:spPr>
            <a:xfrm>
              <a:off x="1601955" y="4492103"/>
              <a:ext cx="889254" cy="52463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defRPr lang="ko-KR" altLang="en-US"/>
              </a:pPr>
              <a:r>
                <a:rPr lang="ko-KR" altLang="en-US" sz="2000">
                  <a:ln w="9525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나눔바른고딕"/>
                </a:rPr>
                <a:t>팀원</a:t>
              </a:r>
              <a:endPara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나눔바른고딕"/>
              </a:endParaRPr>
            </a:p>
          </p:txBody>
        </p:sp>
        <p:sp>
          <p:nvSpPr>
            <p:cNvPr id="36" name="타원 35"/>
            <p:cNvSpPr/>
            <p:nvPr/>
          </p:nvSpPr>
          <p:spPr>
            <a:xfrm>
              <a:off x="1207613" y="2556495"/>
              <a:ext cx="1686264" cy="1686264"/>
            </a:xfrm>
            <a:prstGeom prst="ellipse">
              <a:avLst/>
            </a:prstGeom>
            <a:solidFill>
              <a:srgbClr val="C00000"/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r>
                <a:rPr lang="ko-KR" altLang="en-US" sz="1600" b="1" dirty="0" smtClean="0">
                  <a:latin typeface="+mj-lt"/>
                  <a:ea typeface="나눔바른고딕"/>
                </a:rPr>
                <a:t>박정호</a:t>
              </a:r>
              <a:endParaRPr lang="ko-KR" altLang="en-US" sz="1600" b="1" dirty="0">
                <a:latin typeface="+mj-lt"/>
                <a:ea typeface="나눔바른고딕"/>
              </a:endParaRPr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6652976" y="4726869"/>
            <a:ext cx="1286011" cy="1876281"/>
            <a:chOff x="1207613" y="2556495"/>
            <a:chExt cx="1686264" cy="2460247"/>
          </a:xfrm>
        </p:grpSpPr>
        <p:sp>
          <p:nvSpPr>
            <p:cNvPr id="38" name="TextBox 37"/>
            <p:cNvSpPr txBox="1"/>
            <p:nvPr/>
          </p:nvSpPr>
          <p:spPr>
            <a:xfrm>
              <a:off x="1593849" y="4492103"/>
              <a:ext cx="889254" cy="52463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defRPr lang="ko-KR" altLang="en-US"/>
              </a:pPr>
              <a:r>
                <a:rPr lang="ko-KR" altLang="en-US" sz="2000">
                  <a:ln w="9525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/>
                  <a:ea typeface="나눔바른고딕"/>
                </a:rPr>
                <a:t>팀원</a:t>
              </a:r>
              <a:endPara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endParaRPr>
            </a:p>
          </p:txBody>
        </p:sp>
        <p:sp>
          <p:nvSpPr>
            <p:cNvPr id="39" name="타원 38"/>
            <p:cNvSpPr/>
            <p:nvPr/>
          </p:nvSpPr>
          <p:spPr>
            <a:xfrm>
              <a:off x="1207613" y="2556495"/>
              <a:ext cx="1686264" cy="1686264"/>
            </a:xfrm>
            <a:prstGeom prst="ellipse">
              <a:avLst/>
            </a:prstGeom>
            <a:solidFill>
              <a:srgbClr val="C00000"/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r>
                <a:rPr lang="ko-KR" altLang="en-US" sz="1600" b="1" dirty="0" smtClean="0">
                  <a:latin typeface="+mj-lt"/>
                  <a:ea typeface="나눔바른고딕"/>
                </a:rPr>
                <a:t>김혜림</a:t>
              </a:r>
              <a:endParaRPr lang="ko-KR" altLang="en-US" sz="1600" b="1" dirty="0">
                <a:latin typeface="+mj-lt"/>
                <a:ea typeface="나눔바른고딕"/>
              </a:endParaRPr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8731076" y="4726869"/>
            <a:ext cx="1286011" cy="1876281"/>
            <a:chOff x="1207613" y="2556495"/>
            <a:chExt cx="1686264" cy="2460247"/>
          </a:xfrm>
        </p:grpSpPr>
        <p:sp>
          <p:nvSpPr>
            <p:cNvPr id="41" name="TextBox 40"/>
            <p:cNvSpPr txBox="1"/>
            <p:nvPr/>
          </p:nvSpPr>
          <p:spPr>
            <a:xfrm>
              <a:off x="1604174" y="4492103"/>
              <a:ext cx="889254" cy="52463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defRPr lang="ko-KR" altLang="en-US"/>
              </a:pPr>
              <a:r>
                <a:rPr lang="ko-KR" altLang="en-US" sz="2000">
                  <a:ln w="9525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/>
                  <a:ea typeface="나눔바른고딕"/>
                </a:rPr>
                <a:t>팀원</a:t>
              </a:r>
              <a:endPara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endParaRPr>
            </a:p>
          </p:txBody>
        </p:sp>
        <p:sp>
          <p:nvSpPr>
            <p:cNvPr id="42" name="타원 41"/>
            <p:cNvSpPr/>
            <p:nvPr/>
          </p:nvSpPr>
          <p:spPr>
            <a:xfrm>
              <a:off x="1207613" y="2556495"/>
              <a:ext cx="1686264" cy="1686264"/>
            </a:xfrm>
            <a:prstGeom prst="ellipse">
              <a:avLst/>
            </a:prstGeom>
            <a:solidFill>
              <a:srgbClr val="C00000"/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r>
                <a:rPr lang="ko-KR" altLang="en-US" sz="1600" b="1" dirty="0" smtClean="0">
                  <a:latin typeface="+mj-lt"/>
                  <a:ea typeface="나눔바른고딕"/>
                </a:rPr>
                <a:t>송현아</a:t>
              </a:r>
              <a:endParaRPr lang="ko-KR" altLang="en-US" sz="1600" b="1" dirty="0">
                <a:latin typeface="+mj-lt"/>
                <a:ea typeface="나눔바른고딕"/>
              </a:endParaRPr>
            </a:p>
          </p:txBody>
        </p:sp>
      </p:grpSp>
      <p:cxnSp>
        <p:nvCxnSpPr>
          <p:cNvPr id="43" name="직선 연결선 42"/>
          <p:cNvCxnSpPr/>
          <p:nvPr/>
        </p:nvCxnSpPr>
        <p:spPr>
          <a:xfrm flipH="1">
            <a:off x="1381194" y="4068663"/>
            <a:ext cx="7992887" cy="0"/>
          </a:xfrm>
          <a:prstGeom prst="line">
            <a:avLst/>
          </a:prstGeom>
          <a:ln w="38100" cap="rnd">
            <a:solidFill>
              <a:schemeClr val="tx1">
                <a:lumMod val="85000"/>
                <a:lumOff val="1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/>
          <p:cNvCxnSpPr/>
          <p:nvPr/>
        </p:nvCxnSpPr>
        <p:spPr>
          <a:xfrm>
            <a:off x="1381193" y="4068663"/>
            <a:ext cx="0" cy="524728"/>
          </a:xfrm>
          <a:prstGeom prst="line">
            <a:avLst/>
          </a:prstGeom>
          <a:ln w="38100" cap="rnd">
            <a:solidFill>
              <a:schemeClr val="tx1">
                <a:lumMod val="85000"/>
                <a:lumOff val="1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/>
          <p:cNvCxnSpPr/>
          <p:nvPr/>
        </p:nvCxnSpPr>
        <p:spPr>
          <a:xfrm>
            <a:off x="3385989" y="4068663"/>
            <a:ext cx="0" cy="524728"/>
          </a:xfrm>
          <a:prstGeom prst="line">
            <a:avLst/>
          </a:prstGeom>
          <a:ln w="38100" cap="rnd">
            <a:solidFill>
              <a:schemeClr val="tx1">
                <a:lumMod val="85000"/>
                <a:lumOff val="1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/>
          <p:cNvCxnSpPr/>
          <p:nvPr/>
        </p:nvCxnSpPr>
        <p:spPr>
          <a:xfrm>
            <a:off x="5308162" y="4068663"/>
            <a:ext cx="0" cy="524728"/>
          </a:xfrm>
          <a:prstGeom prst="line">
            <a:avLst/>
          </a:prstGeom>
          <a:ln w="38100" cap="rnd">
            <a:solidFill>
              <a:schemeClr val="tx1">
                <a:lumMod val="85000"/>
                <a:lumOff val="1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/>
          <p:cNvCxnSpPr/>
          <p:nvPr/>
        </p:nvCxnSpPr>
        <p:spPr>
          <a:xfrm>
            <a:off x="7284553" y="4068663"/>
            <a:ext cx="0" cy="524728"/>
          </a:xfrm>
          <a:prstGeom prst="line">
            <a:avLst/>
          </a:prstGeom>
          <a:ln w="38100" cap="rnd">
            <a:solidFill>
              <a:schemeClr val="tx1">
                <a:lumMod val="85000"/>
                <a:lumOff val="1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/>
          <p:cNvCxnSpPr/>
          <p:nvPr/>
        </p:nvCxnSpPr>
        <p:spPr>
          <a:xfrm>
            <a:off x="9374081" y="4068663"/>
            <a:ext cx="0" cy="524728"/>
          </a:xfrm>
          <a:prstGeom prst="line">
            <a:avLst/>
          </a:prstGeom>
          <a:ln w="38100" cap="rnd">
            <a:solidFill>
              <a:schemeClr val="tx1">
                <a:lumMod val="85000"/>
                <a:lumOff val="1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1"/>
          <p:cNvSpPr>
            <a:spLocks noGrp="1"/>
          </p:cNvSpPr>
          <p:nvPr>
            <p:ph type="title"/>
          </p:nvPr>
        </p:nvSpPr>
        <p:spPr>
          <a:xfrm>
            <a:off x="1907694" y="540271"/>
            <a:ext cx="6756246" cy="782427"/>
          </a:xfr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lvl="0">
              <a:defRPr lang="ko-KR" altLang="en-US"/>
            </a:pPr>
            <a:r>
              <a:rPr lang="ko-KR" altLang="en-US" sz="4400" b="1" dirty="0">
                <a:latin typeface="맑은 고딕" pitchFamily="50" charset="-127"/>
                <a:ea typeface="맑은 고딕" pitchFamily="50" charset="-127"/>
              </a:rPr>
              <a:t>팀원 </a:t>
            </a:r>
            <a:r>
              <a:rPr lang="ko-KR" altLang="en-US" sz="4400" b="1" dirty="0" smtClean="0">
                <a:latin typeface="맑은 고딕" pitchFamily="50" charset="-127"/>
                <a:ea typeface="맑은 고딕" pitchFamily="50" charset="-127"/>
              </a:rPr>
              <a:t>소개 및 담당기능</a:t>
            </a:r>
            <a:endParaRPr lang="ko-KR" altLang="en-US" sz="44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54212" y="1836415"/>
            <a:ext cx="8793818" cy="41549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dirty="0">
                <a:solidFill>
                  <a:schemeClr val="accent6">
                    <a:lumMod val="50000"/>
                  </a:schemeClr>
                </a:solidFill>
              </a:rPr>
              <a:t>◆</a:t>
            </a:r>
            <a:r>
              <a:rPr lang="ko-KR" altLang="en-US" dirty="0"/>
              <a:t> 권구현 </a:t>
            </a:r>
            <a:r>
              <a:rPr lang="en-US" altLang="ko-KR" dirty="0"/>
              <a:t>: </a:t>
            </a:r>
            <a:r>
              <a:rPr lang="en-US" altLang="ko-KR" dirty="0" err="1"/>
              <a:t>BookShare</a:t>
            </a:r>
            <a:r>
              <a:rPr lang="en-US" altLang="ko-KR" dirty="0"/>
              <a:t> · QNA · </a:t>
            </a:r>
            <a:r>
              <a:rPr lang="ko-KR" altLang="en-US" dirty="0" err="1"/>
              <a:t>스터디</a:t>
            </a:r>
            <a:r>
              <a:rPr lang="ko-KR" altLang="en-US" dirty="0"/>
              <a:t> 자료실 기능</a:t>
            </a:r>
            <a:r>
              <a:rPr lang="en-US" altLang="ko-KR" dirty="0"/>
              <a:t>, </a:t>
            </a:r>
            <a:r>
              <a:rPr lang="ko-KR" altLang="en-US" dirty="0" smtClean="0"/>
              <a:t>화면구현</a:t>
            </a:r>
            <a:r>
              <a:rPr lang="en-US" altLang="ko-KR" dirty="0" smtClean="0"/>
              <a:t>, </a:t>
            </a:r>
            <a:r>
              <a:rPr lang="ko-KR" altLang="en-US" dirty="0" smtClean="0"/>
              <a:t>형상관리</a:t>
            </a:r>
            <a:endParaRPr lang="ko-KR" alt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954212" y="2484487"/>
            <a:ext cx="9156674" cy="41549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dirty="0">
                <a:solidFill>
                  <a:schemeClr val="accent6">
                    <a:lumMod val="50000"/>
                  </a:schemeClr>
                </a:solidFill>
              </a:rPr>
              <a:t>◆</a:t>
            </a:r>
            <a:r>
              <a:rPr lang="ko-KR" altLang="en-US" dirty="0"/>
              <a:t> 박정호 </a:t>
            </a:r>
            <a:r>
              <a:rPr lang="en-US" altLang="ko-KR" dirty="0"/>
              <a:t>: </a:t>
            </a:r>
            <a:r>
              <a:rPr lang="ko-KR" altLang="en-US" dirty="0" err="1"/>
              <a:t>스터디</a:t>
            </a:r>
            <a:r>
              <a:rPr lang="ko-KR" altLang="en-US" dirty="0"/>
              <a:t> 리스트</a:t>
            </a:r>
            <a:r>
              <a:rPr lang="en-US" altLang="ko-KR" dirty="0"/>
              <a:t> · </a:t>
            </a:r>
            <a:r>
              <a:rPr lang="ko-KR" altLang="en-US" dirty="0"/>
              <a:t>디테일</a:t>
            </a:r>
            <a:r>
              <a:rPr lang="en-US" altLang="ko-KR" dirty="0"/>
              <a:t> · </a:t>
            </a:r>
            <a:r>
              <a:rPr lang="ko-KR" altLang="en-US" dirty="0"/>
              <a:t>출석체크</a:t>
            </a:r>
            <a:r>
              <a:rPr lang="en-US" altLang="ko-KR" dirty="0"/>
              <a:t> · </a:t>
            </a:r>
            <a:r>
              <a:rPr lang="ko-KR" altLang="en-US" dirty="0"/>
              <a:t>위시리스트</a:t>
            </a:r>
            <a:r>
              <a:rPr lang="en-US" altLang="ko-KR" dirty="0"/>
              <a:t> </a:t>
            </a:r>
            <a:r>
              <a:rPr lang="ko-KR" altLang="en-US" dirty="0"/>
              <a:t>기능</a:t>
            </a:r>
            <a:r>
              <a:rPr lang="en-US" altLang="ko-KR" dirty="0"/>
              <a:t>, </a:t>
            </a:r>
            <a:r>
              <a:rPr lang="ko-KR" altLang="en-US" dirty="0"/>
              <a:t>화면구현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954212" y="3132559"/>
            <a:ext cx="9041258" cy="41549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dirty="0">
                <a:solidFill>
                  <a:schemeClr val="accent6">
                    <a:lumMod val="50000"/>
                  </a:schemeClr>
                </a:solidFill>
              </a:rPr>
              <a:t>◆</a:t>
            </a:r>
            <a:r>
              <a:rPr lang="ko-KR" altLang="en-US" dirty="0"/>
              <a:t> 송인석 </a:t>
            </a:r>
            <a:r>
              <a:rPr lang="en-US" altLang="ko-KR" dirty="0"/>
              <a:t>: </a:t>
            </a:r>
            <a:r>
              <a:rPr lang="ko-KR" altLang="en-US" dirty="0"/>
              <a:t>쪽지</a:t>
            </a:r>
            <a:r>
              <a:rPr lang="en-US" altLang="ko-KR" dirty="0"/>
              <a:t> · </a:t>
            </a:r>
            <a:r>
              <a:rPr lang="ko-KR" altLang="en-US" dirty="0"/>
              <a:t>신고</a:t>
            </a:r>
            <a:r>
              <a:rPr lang="en-US" altLang="ko-KR" dirty="0"/>
              <a:t> · </a:t>
            </a:r>
            <a:r>
              <a:rPr lang="ko-KR" altLang="en-US" dirty="0"/>
              <a:t>관리자페이지 기능</a:t>
            </a:r>
            <a:r>
              <a:rPr lang="en-US" altLang="ko-KR" dirty="0"/>
              <a:t>, </a:t>
            </a:r>
            <a:r>
              <a:rPr lang="ko-KR" altLang="en-US" dirty="0"/>
              <a:t>화면구현</a:t>
            </a:r>
            <a:r>
              <a:rPr lang="en-US" altLang="ko-KR" dirty="0"/>
              <a:t> · </a:t>
            </a:r>
            <a:r>
              <a:rPr lang="ko-KR" altLang="en-US" dirty="0"/>
              <a:t>로그인</a:t>
            </a:r>
            <a:r>
              <a:rPr lang="en-US" altLang="ko-KR" dirty="0"/>
              <a:t> · </a:t>
            </a:r>
            <a:r>
              <a:rPr lang="ko-KR" altLang="en-US" dirty="0"/>
              <a:t>로그아웃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954212" y="3780631"/>
            <a:ext cx="9257663" cy="41549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dirty="0">
                <a:solidFill>
                  <a:schemeClr val="accent6">
                    <a:lumMod val="50000"/>
                  </a:schemeClr>
                </a:solidFill>
              </a:rPr>
              <a:t>◆</a:t>
            </a:r>
            <a:r>
              <a:rPr lang="ko-KR" altLang="en-US" dirty="0"/>
              <a:t> 송현아 </a:t>
            </a:r>
            <a:r>
              <a:rPr lang="en-US" altLang="ko-KR" dirty="0"/>
              <a:t>: </a:t>
            </a:r>
            <a:r>
              <a:rPr lang="ko-KR" altLang="en-US" dirty="0"/>
              <a:t>공지사항</a:t>
            </a:r>
            <a:r>
              <a:rPr lang="en-US" altLang="ko-KR" dirty="0"/>
              <a:t>, </a:t>
            </a:r>
            <a:r>
              <a:rPr lang="ko-KR" altLang="en-US" dirty="0"/>
              <a:t>자유게시판</a:t>
            </a:r>
            <a:r>
              <a:rPr lang="en-US" altLang="ko-KR" dirty="0"/>
              <a:t>, </a:t>
            </a:r>
            <a:r>
              <a:rPr lang="ko-KR" altLang="en-US" dirty="0" err="1"/>
              <a:t>마이페이지</a:t>
            </a:r>
            <a:r>
              <a:rPr lang="ko-KR" altLang="en-US" dirty="0"/>
              <a:t> </a:t>
            </a:r>
            <a:r>
              <a:rPr lang="ko-KR" altLang="en-US" dirty="0" err="1"/>
              <a:t>스터디리스트</a:t>
            </a:r>
            <a:r>
              <a:rPr lang="ko-KR" altLang="en-US" dirty="0"/>
              <a:t> 기능</a:t>
            </a:r>
            <a:r>
              <a:rPr lang="en-US" altLang="ko-KR" dirty="0"/>
              <a:t>, </a:t>
            </a:r>
            <a:r>
              <a:rPr lang="ko-KR" altLang="en-US" dirty="0"/>
              <a:t>화면구현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954212" y="4428703"/>
            <a:ext cx="7786106" cy="41549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dirty="0">
                <a:solidFill>
                  <a:schemeClr val="accent6">
                    <a:lumMod val="50000"/>
                  </a:schemeClr>
                </a:solidFill>
              </a:rPr>
              <a:t>◆</a:t>
            </a:r>
            <a:r>
              <a:rPr lang="ko-KR" altLang="en-US" dirty="0"/>
              <a:t> 서정도 </a:t>
            </a:r>
            <a:r>
              <a:rPr lang="en-US" altLang="ko-KR" dirty="0"/>
              <a:t>: </a:t>
            </a:r>
            <a:r>
              <a:rPr lang="ko-KR" altLang="en-US" dirty="0" err="1"/>
              <a:t>스터디</a:t>
            </a:r>
            <a:r>
              <a:rPr lang="ko-KR" altLang="en-US" dirty="0"/>
              <a:t> 가입탈퇴</a:t>
            </a:r>
            <a:r>
              <a:rPr lang="en-US" altLang="ko-KR" dirty="0"/>
              <a:t> · </a:t>
            </a:r>
            <a:r>
              <a:rPr lang="ko-KR" altLang="en-US" dirty="0"/>
              <a:t>갤러리</a:t>
            </a:r>
            <a:r>
              <a:rPr lang="en-US" altLang="ko-KR" dirty="0"/>
              <a:t> </a:t>
            </a:r>
            <a:r>
              <a:rPr lang="ko-KR" altLang="en-US" dirty="0"/>
              <a:t>기능</a:t>
            </a:r>
            <a:r>
              <a:rPr lang="en-US" altLang="ko-KR" dirty="0"/>
              <a:t>, </a:t>
            </a:r>
            <a:r>
              <a:rPr lang="ko-KR" altLang="en-US" dirty="0"/>
              <a:t>화면구현 </a:t>
            </a:r>
            <a:r>
              <a:rPr lang="en-US" altLang="ko-KR" dirty="0"/>
              <a:t>/ DB</a:t>
            </a:r>
            <a:r>
              <a:rPr lang="ko-KR" altLang="en-US" dirty="0"/>
              <a:t>관리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944599" y="5076775"/>
            <a:ext cx="7540847" cy="73866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dirty="0">
                <a:solidFill>
                  <a:schemeClr val="accent6">
                    <a:lumMod val="50000"/>
                  </a:schemeClr>
                </a:solidFill>
              </a:rPr>
              <a:t>◆</a:t>
            </a:r>
            <a:r>
              <a:rPr lang="ko-KR" altLang="en-US" dirty="0"/>
              <a:t> 김혜림 </a:t>
            </a:r>
            <a:r>
              <a:rPr lang="en-US" altLang="ko-KR" dirty="0"/>
              <a:t>: </a:t>
            </a:r>
            <a:r>
              <a:rPr lang="ko-KR" altLang="en-US" dirty="0"/>
              <a:t>회원가입</a:t>
            </a:r>
            <a:r>
              <a:rPr lang="en-US" altLang="ko-KR" dirty="0"/>
              <a:t> · </a:t>
            </a:r>
            <a:r>
              <a:rPr lang="ko-KR" altLang="en-US" dirty="0"/>
              <a:t>탈퇴</a:t>
            </a:r>
            <a:r>
              <a:rPr lang="en-US" altLang="ko-KR" dirty="0"/>
              <a:t> · </a:t>
            </a:r>
            <a:r>
              <a:rPr lang="ko-KR" altLang="en-US" dirty="0"/>
              <a:t>비밀번호 찾기 </a:t>
            </a:r>
            <a:r>
              <a:rPr lang="en-US" altLang="ko-KR" dirty="0"/>
              <a:t>, </a:t>
            </a:r>
            <a:r>
              <a:rPr lang="ko-KR" altLang="en-US" dirty="0" err="1"/>
              <a:t>마일리지</a:t>
            </a:r>
            <a:r>
              <a:rPr lang="ko-KR" altLang="en-US" dirty="0"/>
              <a:t> 결제</a:t>
            </a:r>
            <a:r>
              <a:rPr lang="en-US" altLang="ko-KR" dirty="0"/>
              <a:t>, </a:t>
            </a:r>
          </a:p>
          <a:p>
            <a:pPr lvl="0">
              <a:defRPr lang="ko-KR" altLang="en-US"/>
            </a:pPr>
            <a:r>
              <a:rPr lang="en-US" altLang="ko-KR" dirty="0"/>
              <a:t>	  </a:t>
            </a:r>
            <a:r>
              <a:rPr lang="ko-KR" altLang="en-US" dirty="0" err="1"/>
              <a:t>마이페이지</a:t>
            </a:r>
            <a:r>
              <a:rPr lang="ko-KR" altLang="en-US" dirty="0"/>
              <a:t> 기능</a:t>
            </a:r>
            <a:r>
              <a:rPr lang="en-US" altLang="ko-KR" dirty="0"/>
              <a:t>, </a:t>
            </a:r>
            <a:r>
              <a:rPr lang="ko-KR" altLang="en-US" dirty="0"/>
              <a:t>화면구현</a:t>
            </a:r>
            <a:endParaRPr lang="en-US" altLang="ko-KR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644482" y="3780631"/>
            <a:ext cx="8598900" cy="2027840"/>
            <a:chOff x="349910" y="1621775"/>
            <a:chExt cx="8598900" cy="2235102"/>
          </a:xfrm>
        </p:grpSpPr>
        <p:sp>
          <p:nvSpPr>
            <p:cNvPr id="6" name="TextBox 5"/>
            <p:cNvSpPr txBox="1"/>
            <p:nvPr/>
          </p:nvSpPr>
          <p:spPr>
            <a:xfrm>
              <a:off x="349910" y="1621775"/>
              <a:ext cx="3857652" cy="4924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 lang="ko-KR" altLang="en-US"/>
              </a:pPr>
              <a:r>
                <a:rPr lang="ko-KR" altLang="en-US" sz="2600" b="1" dirty="0" smtClean="0">
                  <a:latin typeface="+mj-lt"/>
                  <a:ea typeface="나눔바른고딕"/>
                </a:rPr>
                <a:t>주요 기능</a:t>
              </a:r>
              <a:endParaRPr lang="ko-KR" altLang="en-US" sz="2600" b="1" dirty="0">
                <a:latin typeface="+mj-lt"/>
                <a:ea typeface="나눔바른고딕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79858" y="2296401"/>
              <a:ext cx="8568952" cy="156047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spcBef>
                  <a:spcPct val="10000"/>
                </a:spcBef>
                <a:defRPr lang="ko-KR" altLang="en-US"/>
              </a:pPr>
              <a:r>
                <a:rPr lang="ko-KR" altLang="en-US" sz="2000" dirty="0">
                  <a:ln w="9525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6">
                      <a:lumMod val="50000"/>
                    </a:schemeClr>
                  </a:solidFill>
                  <a:ea typeface="나눔바른고딕"/>
                </a:rPr>
                <a:t>◆</a:t>
              </a:r>
              <a:r>
                <a:rPr lang="ko-KR" altLang="en-US" sz="2000" dirty="0">
                  <a:ln w="9525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a typeface="나눔바른고딕"/>
                </a:rPr>
                <a:t> </a:t>
              </a:r>
              <a:r>
                <a:rPr lang="ko-KR" altLang="en-US" sz="2000" dirty="0" err="1" smtClean="0">
                  <a:ln w="9525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a typeface="나눔바른고딕"/>
                </a:rPr>
                <a:t>스터디</a:t>
              </a:r>
              <a:r>
                <a:rPr lang="ko-KR" altLang="en-US" sz="2000" dirty="0" smtClean="0">
                  <a:ln w="9525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a typeface="나눔바른고딕"/>
                </a:rPr>
                <a:t> 모임 개설</a:t>
              </a:r>
              <a:endParaRPr lang="en-US" altLang="ko-KR" sz="2000" dirty="0" smtClean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나눔바른고딕"/>
              </a:endParaRPr>
            </a:p>
            <a:p>
              <a:pPr>
                <a:spcBef>
                  <a:spcPct val="10000"/>
                </a:spcBef>
                <a:defRPr lang="ko-KR" altLang="en-US"/>
              </a:pPr>
              <a:r>
                <a:rPr lang="ko-KR" altLang="en-US" sz="2000" dirty="0" smtClean="0">
                  <a:ln w="9525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6">
                      <a:lumMod val="50000"/>
                    </a:schemeClr>
                  </a:solidFill>
                  <a:ea typeface="나눔바른고딕"/>
                </a:rPr>
                <a:t>◆</a:t>
              </a:r>
              <a:r>
                <a:rPr lang="ko-KR" altLang="en-US" sz="2000" dirty="0" smtClean="0">
                  <a:ln w="9525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a typeface="나눔바른고딕"/>
                </a:rPr>
                <a:t> 프리미엄 게시판 기능</a:t>
              </a:r>
              <a:r>
                <a:rPr lang="en-US" altLang="ko-KR" sz="2000" dirty="0" smtClean="0">
                  <a:ln w="9525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a typeface="나눔바른고딕"/>
                </a:rPr>
                <a:t>(</a:t>
              </a:r>
              <a:r>
                <a:rPr lang="ko-KR" altLang="en-US" sz="2000" dirty="0" smtClean="0">
                  <a:ln w="9525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a typeface="나눔바른고딕"/>
                </a:rPr>
                <a:t>자료실</a:t>
              </a:r>
              <a:r>
                <a:rPr lang="en-US" altLang="ko-KR" sz="2000" dirty="0" smtClean="0">
                  <a:ln w="9525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a typeface="나눔바른고딕"/>
                </a:rPr>
                <a:t>, </a:t>
              </a:r>
              <a:r>
                <a:rPr lang="ko-KR" altLang="en-US" sz="2000" dirty="0" smtClean="0">
                  <a:ln w="9525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a typeface="나눔바른고딕"/>
                </a:rPr>
                <a:t>갤러리</a:t>
              </a:r>
              <a:r>
                <a:rPr lang="en-US" altLang="ko-KR" sz="2000" dirty="0" smtClean="0">
                  <a:ln w="9525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a typeface="나눔바른고딕"/>
                </a:rPr>
                <a:t>)</a:t>
              </a:r>
              <a:endParaRPr lang="en-US" altLang="ko-KR" sz="20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나눔바른고딕"/>
              </a:endParaRPr>
            </a:p>
            <a:p>
              <a:pPr>
                <a:spcBef>
                  <a:spcPct val="10000"/>
                </a:spcBef>
                <a:defRPr lang="ko-KR" altLang="en-US"/>
              </a:pPr>
              <a:r>
                <a:rPr lang="ko-KR" altLang="en-US" sz="2000" dirty="0">
                  <a:ln w="9525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6">
                      <a:lumMod val="50000"/>
                    </a:schemeClr>
                  </a:solidFill>
                  <a:ea typeface="나눔바른고딕"/>
                </a:rPr>
                <a:t>◆</a:t>
              </a:r>
              <a:r>
                <a:rPr lang="ko-KR" altLang="en-US" sz="2000" dirty="0">
                  <a:ln w="9525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a typeface="나눔바른고딕"/>
                </a:rPr>
                <a:t> </a:t>
              </a:r>
              <a:r>
                <a:rPr lang="ko-KR" altLang="en-US" sz="2000" dirty="0" smtClean="0">
                  <a:ln w="9525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a typeface="나눔바른고딕"/>
                </a:rPr>
                <a:t>쪽지</a:t>
              </a:r>
              <a:r>
                <a:rPr lang="en-US" altLang="ko-KR" sz="2000" dirty="0" smtClean="0">
                  <a:ln w="9525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a typeface="나눔바른고딕"/>
                </a:rPr>
                <a:t> </a:t>
              </a:r>
              <a:r>
                <a:rPr lang="ko-KR" altLang="en-US" sz="2000" dirty="0" smtClean="0">
                  <a:ln w="9525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a typeface="나눔바른고딕"/>
                </a:rPr>
                <a:t>기능으로 회원간 커뮤니케이션</a:t>
              </a:r>
              <a:endParaRPr lang="en-US" altLang="ko-KR" sz="2000" dirty="0" smtClean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나눔바른고딕"/>
              </a:endParaRPr>
            </a:p>
            <a:p>
              <a:pPr>
                <a:spcBef>
                  <a:spcPct val="10000"/>
                </a:spcBef>
                <a:defRPr lang="ko-KR" altLang="en-US"/>
              </a:pPr>
              <a:r>
                <a:rPr lang="ko-KR" altLang="en-US" sz="2000" dirty="0">
                  <a:ln w="9525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6">
                      <a:lumMod val="50000"/>
                    </a:schemeClr>
                  </a:solidFill>
                  <a:ea typeface="나눔바른고딕"/>
                </a:rPr>
                <a:t>◆</a:t>
              </a:r>
              <a:r>
                <a:rPr lang="ko-KR" altLang="en-US" sz="2000" dirty="0">
                  <a:ln w="9525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a typeface="나눔바른고딕"/>
                </a:rPr>
                <a:t> </a:t>
              </a:r>
              <a:r>
                <a:rPr lang="ko-KR" altLang="en-US" sz="2000" dirty="0" smtClean="0">
                  <a:ln w="9525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a typeface="나눔바른고딕"/>
                </a:rPr>
                <a:t>마이 페이지 지원</a:t>
              </a:r>
              <a:endParaRPr lang="en-US" altLang="ko-KR" sz="20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나눔바른고딕"/>
              </a:endParaRP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632269" y="989293"/>
            <a:ext cx="8598900" cy="2222299"/>
            <a:chOff x="349910" y="1621775"/>
            <a:chExt cx="8598900" cy="2222299"/>
          </a:xfrm>
        </p:grpSpPr>
        <p:sp>
          <p:nvSpPr>
            <p:cNvPr id="9" name="TextBox 8"/>
            <p:cNvSpPr txBox="1"/>
            <p:nvPr/>
          </p:nvSpPr>
          <p:spPr>
            <a:xfrm>
              <a:off x="349910" y="1621775"/>
              <a:ext cx="3857652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 lang="ko-KR" altLang="en-US"/>
              </a:pPr>
              <a:r>
                <a:rPr lang="en-US" altLang="ko-KR" sz="4800" b="1" dirty="0">
                  <a:latin typeface="+mj-lt"/>
                  <a:ea typeface="나눔바른고딕"/>
                </a:rPr>
                <a:t>Do IT ?</a:t>
              </a:r>
              <a:endParaRPr lang="ko-KR" altLang="en-US" sz="4800" b="1" dirty="0">
                <a:latin typeface="+mj-lt"/>
                <a:ea typeface="나눔바른고딕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79858" y="2569879"/>
              <a:ext cx="8568952" cy="12741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spcBef>
                  <a:spcPct val="10000"/>
                </a:spcBef>
                <a:defRPr lang="ko-KR" altLang="en-US"/>
              </a:pPr>
              <a:r>
                <a:rPr lang="ko-KR" altLang="en-US" sz="2000" b="1" dirty="0" err="1">
                  <a:ln w="9525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나눔바른고딕"/>
                </a:rPr>
                <a:t>스터디를</a:t>
              </a:r>
              <a:r>
                <a:rPr lang="ko-KR" altLang="en-US" sz="2000" b="1" dirty="0">
                  <a:ln w="9525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나눔바른고딕"/>
                </a:rPr>
                <a:t> 하고 싶은 사람들에게 </a:t>
              </a:r>
            </a:p>
            <a:p>
              <a:pPr>
                <a:spcBef>
                  <a:spcPct val="42000"/>
                </a:spcBef>
                <a:defRPr lang="ko-KR" altLang="en-US"/>
              </a:pPr>
              <a:r>
                <a:rPr lang="ko-KR" altLang="en-US" sz="2000" b="1" dirty="0" err="1">
                  <a:ln w="9525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나눔바른고딕"/>
                </a:rPr>
                <a:t>스터디에</a:t>
              </a:r>
              <a:r>
                <a:rPr lang="ko-KR" altLang="en-US" sz="2000" b="1" dirty="0">
                  <a:ln w="9525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나눔바른고딕"/>
                </a:rPr>
                <a:t> 대한 정보들을 제공하고</a:t>
              </a:r>
              <a:r>
                <a:rPr lang="en-US" altLang="ko-KR" sz="2000" b="1" dirty="0">
                  <a:ln w="9525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나눔바른고딕"/>
                </a:rPr>
                <a:t> </a:t>
              </a:r>
              <a:r>
                <a:rPr lang="ko-KR" altLang="en-US" sz="2000" b="1" dirty="0">
                  <a:ln w="9525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나눔바른고딕"/>
                </a:rPr>
                <a:t>중개해주며</a:t>
              </a:r>
              <a:r>
                <a:rPr lang="en-US" altLang="ko-KR" sz="2000" b="1" dirty="0">
                  <a:ln w="9525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나눔바른고딕"/>
                </a:rPr>
                <a:t>,</a:t>
              </a:r>
            </a:p>
            <a:p>
              <a:pPr>
                <a:spcBef>
                  <a:spcPct val="42000"/>
                </a:spcBef>
                <a:defRPr lang="ko-KR" altLang="en-US"/>
              </a:pPr>
              <a:r>
                <a:rPr lang="ko-KR" altLang="en-US" sz="2000" b="1" dirty="0">
                  <a:ln w="9525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나눔바른고딕"/>
                </a:rPr>
                <a:t>좀 더 편리하게 이용할 수 있게 해주는 사이트</a:t>
              </a:r>
              <a:r>
                <a:rPr lang="ko-KR" altLang="en-US" sz="2000" dirty="0">
                  <a:ln w="9525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나눔바른고딕"/>
                </a:rPr>
                <a:t> </a:t>
              </a:r>
              <a:endParaRPr lang="en-US" altLang="ko-KR" sz="20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나눔바른고딕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그리기, 시계이(가) 표시된 사진&#10;&#10;자동 생성된 설명">
            <a:extLst>
              <a:ext uri="{FF2B5EF4-FFF2-40B4-BE49-F238E27FC236}">
                <a16:creationId xmlns="" xmlns:a16="http://schemas.microsoft.com/office/drawing/2014/main" id="{FDCAC3E0-3971-41CB-950C-60AB28053D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5642" y="3920009"/>
            <a:ext cx="2973364" cy="1423611"/>
          </a:xfrm>
          <a:prstGeom prst="rect">
            <a:avLst/>
          </a:prstGeom>
        </p:spPr>
      </p:pic>
      <p:pic>
        <p:nvPicPr>
          <p:cNvPr id="11" name="그림 10" descr="그리기이(가) 표시된 사진&#10;&#10;자동 생성된 설명">
            <a:extLst>
              <a:ext uri="{FF2B5EF4-FFF2-40B4-BE49-F238E27FC236}">
                <a16:creationId xmlns="" xmlns:a16="http://schemas.microsoft.com/office/drawing/2014/main" id="{9E87EF28-212F-4792-8889-EAA626E9F41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113" y="4452288"/>
            <a:ext cx="2541316" cy="2411295"/>
          </a:xfrm>
          <a:prstGeom prst="rect">
            <a:avLst/>
          </a:prstGeom>
        </p:spPr>
      </p:pic>
      <p:pic>
        <p:nvPicPr>
          <p:cNvPr id="14" name="그림 13" descr="그리기, 표지판이(가) 표시된 사진&#10;&#10;자동 생성된 설명">
            <a:extLst>
              <a:ext uri="{FF2B5EF4-FFF2-40B4-BE49-F238E27FC236}">
                <a16:creationId xmlns="" xmlns:a16="http://schemas.microsoft.com/office/drawing/2014/main" id="{83EEF274-FDB1-459F-ACEC-66DA3E7664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9483" y="2340469"/>
            <a:ext cx="3525681" cy="1807477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="" xmlns:a16="http://schemas.microsoft.com/office/drawing/2014/main" id="{CD01FBE1-6A9E-45E1-991D-BB88586D8B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6367" y="998721"/>
            <a:ext cx="3096344" cy="2683499"/>
          </a:xfrm>
          <a:prstGeom prst="rect">
            <a:avLst/>
          </a:prstGeom>
        </p:spPr>
      </p:pic>
      <p:pic>
        <p:nvPicPr>
          <p:cNvPr id="18" name="그림 17" descr="램프이(가) 표시된 사진&#10;&#10;자동 생성된 설명">
            <a:extLst>
              <a:ext uri="{FF2B5EF4-FFF2-40B4-BE49-F238E27FC236}">
                <a16:creationId xmlns="" xmlns:a16="http://schemas.microsoft.com/office/drawing/2014/main" id="{FEFBD16B-41DF-4DB6-8293-92DA2CE7DD0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8280" y="5708297"/>
            <a:ext cx="2688088" cy="1313339"/>
          </a:xfrm>
          <a:prstGeom prst="rect">
            <a:avLst/>
          </a:prstGeom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164" y="756295"/>
            <a:ext cx="2871215" cy="31683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8690" y="756295"/>
            <a:ext cx="3207268" cy="14262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4" name="Picture 10" descr="D:\Kwon\Portfolio\prixted.github.io\resources\img\jquery_icon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203" y="4362911"/>
            <a:ext cx="2500672" cy="2500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655842" y="452164"/>
            <a:ext cx="2563163" cy="55399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 smtClean="0"/>
              <a:t>개발 환경</a:t>
            </a:r>
            <a:endParaRPr lang="ko-KR" altLang="en-US" sz="30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93817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056893" y="443507"/>
            <a:ext cx="2563163" cy="55399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 smtClean="0"/>
              <a:t>개발 일정</a:t>
            </a:r>
            <a:endParaRPr lang="ko-KR" altLang="en-US" sz="3000" dirty="0"/>
          </a:p>
        </p:txBody>
      </p:sp>
      <p:pic>
        <p:nvPicPr>
          <p:cNvPr id="2091" name="Picture 43" descr="C:\Users\prixt\Desktop\KakaoTalk_20200430_11582813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397" y="1548383"/>
            <a:ext cx="10164154" cy="4716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0564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="" xmlns:a16="http://schemas.microsoft.com/office/drawing/2014/main" id="{1D0599D8-55D2-4C67-BC01-85719F41E9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167" y="1692399"/>
            <a:ext cx="9577064" cy="469874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07EAE5CC-1E20-4C25-8859-4155C31FC92E}"/>
              </a:ext>
            </a:extLst>
          </p:cNvPr>
          <p:cNvSpPr txBox="1"/>
          <p:nvPr/>
        </p:nvSpPr>
        <p:spPr>
          <a:xfrm>
            <a:off x="594172" y="1035680"/>
            <a:ext cx="759684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ea typeface="나눔바른고딕" panose="020B0603020101020101"/>
              </a:rPr>
              <a:t>- </a:t>
            </a:r>
            <a:r>
              <a:rPr lang="ko-KR" altLang="en-US" b="1" dirty="0" err="1" smtClean="0">
                <a:ea typeface="나눔바른고딕" panose="020B0603020101020101"/>
              </a:rPr>
              <a:t>프로그래머스</a:t>
            </a:r>
            <a:r>
              <a:rPr lang="en-US" altLang="ko-KR" dirty="0">
                <a:ea typeface="나눔바른고딕" panose="020B0603020101020101"/>
              </a:rPr>
              <a:t>(</a:t>
            </a:r>
            <a:r>
              <a:rPr lang="en-US" altLang="ko-KR" dirty="0">
                <a:ea typeface="나눔바른고딕" panose="020B0603020101020101"/>
                <a:hlinkClick r:id="rId3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https://programmers.co.kr/</a:t>
            </a:r>
            <a:r>
              <a:rPr lang="en-US" altLang="ko-KR" dirty="0">
                <a:ea typeface="나눔바른고딕" panose="020B0603020101020101"/>
              </a:rPr>
              <a:t>)</a:t>
            </a:r>
            <a:endParaRPr lang="ko-KR" altLang="en-US" dirty="0">
              <a:ea typeface="나눔바른고딕" panose="020B0603020101020101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F5D9C44B-E398-411F-9935-FA11E02C681D}"/>
              </a:ext>
            </a:extLst>
          </p:cNvPr>
          <p:cNvSpPr txBox="1"/>
          <p:nvPr/>
        </p:nvSpPr>
        <p:spPr>
          <a:xfrm>
            <a:off x="6714852" y="6317460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>
                <a:ea typeface="나눔바른고딕" panose="020B0603020101020101"/>
              </a:rPr>
              <a:t>중개해주는 점을 벤치마킹</a:t>
            </a:r>
          </a:p>
        </p:txBody>
      </p:sp>
      <p:cxnSp>
        <p:nvCxnSpPr>
          <p:cNvPr id="6" name="연결선: 구부러짐 5">
            <a:extLst>
              <a:ext uri="{FF2B5EF4-FFF2-40B4-BE49-F238E27FC236}">
                <a16:creationId xmlns="" xmlns:a16="http://schemas.microsoft.com/office/drawing/2014/main" id="{AD6590C2-B24E-421F-A610-A2FAC36D0204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6066780" y="6012879"/>
            <a:ext cx="648072" cy="489247"/>
          </a:xfrm>
          <a:prstGeom prst="curvedConnector3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510496" y="451277"/>
            <a:ext cx="3672407" cy="55399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 err="1">
                <a:ea typeface="나눔바른고딕" panose="020B0603020101020101"/>
              </a:rPr>
              <a:t>벤치마킹한</a:t>
            </a:r>
            <a:r>
              <a:rPr lang="ko-KR" altLang="en-US" sz="3000" dirty="0">
                <a:ea typeface="나눔바른고딕" panose="020B0603020101020101"/>
              </a:rPr>
              <a:t> 사이트</a:t>
            </a:r>
            <a:endParaRPr lang="ko-KR" altLang="en-US" sz="3000" dirty="0"/>
          </a:p>
        </p:txBody>
      </p:sp>
    </p:spTree>
    <p:extLst>
      <p:ext uri="{BB962C8B-B14F-4D97-AF65-F5344CB8AC3E}">
        <p14:creationId xmlns:p14="http://schemas.microsoft.com/office/powerpoint/2010/main" val="3871918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07EAE5CC-1E20-4C25-8859-4155C31FC92E}"/>
              </a:ext>
            </a:extLst>
          </p:cNvPr>
          <p:cNvSpPr txBox="1"/>
          <p:nvPr/>
        </p:nvSpPr>
        <p:spPr>
          <a:xfrm>
            <a:off x="702184" y="1036052"/>
            <a:ext cx="759684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ea typeface="나눔바른고딕" panose="020B0603020101020101"/>
              </a:rPr>
              <a:t>- </a:t>
            </a:r>
            <a:r>
              <a:rPr lang="en-US" altLang="ko-KR" b="1" dirty="0" smtClean="0">
                <a:ea typeface="나눔바른고딕" panose="020B0603020101020101"/>
              </a:rPr>
              <a:t>OKKY</a:t>
            </a:r>
            <a:r>
              <a:rPr lang="en-US" altLang="ko-KR" dirty="0" smtClean="0">
                <a:ea typeface="나눔바른고딕" panose="020B0603020101020101"/>
              </a:rPr>
              <a:t>(</a:t>
            </a:r>
            <a:r>
              <a:rPr lang="en-US" altLang="ko-KR" dirty="0" smtClean="0">
                <a:hlinkClick r:id="rId2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https</a:t>
            </a:r>
            <a:r>
              <a:rPr lang="en-US" altLang="ko-KR" dirty="0">
                <a:hlinkClick r:id="rId2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://okky.kr/</a:t>
            </a:r>
            <a:r>
              <a:rPr lang="en-US" altLang="ko-KR" dirty="0">
                <a:ea typeface="나눔바른고딕" panose="020B0603020101020101"/>
              </a:rPr>
              <a:t>)</a:t>
            </a:r>
            <a:endParaRPr lang="ko-KR" altLang="en-US" dirty="0">
              <a:ea typeface="나눔바른고딕" panose="020B0603020101020101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F5D9C44B-E398-411F-9935-FA11E02C681D}"/>
              </a:ext>
            </a:extLst>
          </p:cNvPr>
          <p:cNvSpPr txBox="1"/>
          <p:nvPr/>
        </p:nvSpPr>
        <p:spPr>
          <a:xfrm>
            <a:off x="5058668" y="6480931"/>
            <a:ext cx="4896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>
                <a:ea typeface="나눔바른고딕" panose="020B0603020101020101"/>
              </a:rPr>
              <a:t>자유롭게 소통하는 커뮤니티 등을 벤치마킹</a:t>
            </a:r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="" xmlns:a16="http://schemas.microsoft.com/office/drawing/2014/main" id="{8751C3E8-199B-407A-AEF4-EDAEABF214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452" y="1527351"/>
            <a:ext cx="9825815" cy="4790085"/>
          </a:xfrm>
          <a:prstGeom prst="rect">
            <a:avLst/>
          </a:prstGeom>
        </p:spPr>
      </p:pic>
      <p:cxnSp>
        <p:nvCxnSpPr>
          <p:cNvPr id="6" name="연결선: 구부러짐 5">
            <a:extLst>
              <a:ext uri="{FF2B5EF4-FFF2-40B4-BE49-F238E27FC236}">
                <a16:creationId xmlns="" xmlns:a16="http://schemas.microsoft.com/office/drawing/2014/main" id="{AD6590C2-B24E-421F-A610-A2FAC36D0204}"/>
              </a:ext>
            </a:extLst>
          </p:cNvPr>
          <p:cNvCxnSpPr>
            <a:cxnSpLocks/>
          </p:cNvCxnSpPr>
          <p:nvPr/>
        </p:nvCxnSpPr>
        <p:spPr>
          <a:xfrm>
            <a:off x="4410596" y="6176349"/>
            <a:ext cx="648072" cy="489248"/>
          </a:xfrm>
          <a:prstGeom prst="curvedConnector3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510496" y="451277"/>
            <a:ext cx="3672407" cy="55399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 err="1">
                <a:ea typeface="나눔바른고딕" panose="020B0603020101020101"/>
              </a:rPr>
              <a:t>벤치마킹한</a:t>
            </a:r>
            <a:r>
              <a:rPr lang="ko-KR" altLang="en-US" sz="3000" dirty="0">
                <a:ea typeface="나눔바른고딕" panose="020B0603020101020101"/>
              </a:rPr>
              <a:t> 사이트</a:t>
            </a:r>
            <a:endParaRPr lang="ko-KR" altLang="en-US" sz="3000" dirty="0"/>
          </a:p>
        </p:txBody>
      </p:sp>
    </p:spTree>
    <p:extLst>
      <p:ext uri="{BB962C8B-B14F-4D97-AF65-F5344CB8AC3E}">
        <p14:creationId xmlns:p14="http://schemas.microsoft.com/office/powerpoint/2010/main" val="600083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343</TotalTime>
  <Words>374</Words>
  <Application>Microsoft Office PowerPoint</Application>
  <PresentationFormat>사용자 지정</PresentationFormat>
  <Paragraphs>100</Paragraphs>
  <Slides>22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8" baseType="lpstr">
      <vt:lpstr>굴림</vt:lpstr>
      <vt:lpstr>Arial</vt:lpstr>
      <vt:lpstr>맑은 고딕</vt:lpstr>
      <vt:lpstr>나눔바른고딕</vt:lpstr>
      <vt:lpstr>궁서체</vt:lpstr>
      <vt:lpstr>Office 테마</vt:lpstr>
      <vt:lpstr>PowerPoint 프레젠테이션</vt:lpstr>
      <vt:lpstr>PowerPoint 프레젠테이션</vt:lpstr>
      <vt:lpstr>팀원 소개</vt:lpstr>
      <vt:lpstr>팀원 소개 및 담당기능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소   감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admin</dc:creator>
  <cp:lastModifiedBy>prixted@gmail.com</cp:lastModifiedBy>
  <cp:revision>91</cp:revision>
  <dcterms:created xsi:type="dcterms:W3CDTF">2019-06-09T16:42:44Z</dcterms:created>
  <dcterms:modified xsi:type="dcterms:W3CDTF">2020-04-30T07:53:27Z</dcterms:modified>
</cp:coreProperties>
</file>